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772400" cy="10058400"/>
  <p:notesSz cx="7772400" cy="10058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  <p:embeddedFont>
      <p:font typeface="Tw Cen MT" panose="020B0602020104020603" pitchFamily="34" charset="0"/>
      <p:regular r:id="rId21"/>
      <p:bold r:id="rId22"/>
      <p:italic r:id="rId23"/>
      <p:boldItalic r:id="rId24"/>
    </p:embeddedFont>
    <p:embeddedFont>
      <p:font typeface="Tw Cen MT Condensed" panose="020B0606020104020203" pitchFamily="34" charset="0"/>
      <p:regular r:id="rId25"/>
      <p:bold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80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772400" cy="6705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048" y="1"/>
            <a:ext cx="7768353" cy="67056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465" y="7274868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spc="17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9258" y="7274868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88620" indent="0" algn="ctr">
              <a:buNone/>
              <a:defRPr sz="1360"/>
            </a:lvl2pPr>
            <a:lvl3pPr marL="777240" indent="0" algn="ctr">
              <a:buNone/>
              <a:defRPr sz="136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7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5" y="1117600"/>
            <a:ext cx="1675924" cy="793496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509" y="1117600"/>
            <a:ext cx="4833461" cy="7934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6412230" y="466014"/>
            <a:ext cx="0" cy="58293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3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772400" cy="67056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048" y="1"/>
            <a:ext cx="7768353" cy="67056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7274868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b="0" spc="17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9258" y="7274868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886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882" y="3352800"/>
            <a:ext cx="3031236" cy="5900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8192" y="3352800"/>
            <a:ext cx="3031236" cy="59009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82" y="3196799"/>
            <a:ext cx="3031236" cy="12070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70" b="0" cap="none" baseline="0">
                <a:solidFill>
                  <a:schemeClr val="accent1"/>
                </a:solidFill>
                <a:latin typeface="+mn-lt"/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2" y="4352756"/>
            <a:ext cx="3031236" cy="49009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8192" y="3196799"/>
            <a:ext cx="3031236" cy="1207008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7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marL="0" lvl="0" indent="0" algn="l" defTabSz="777240" rtl="0" eaLnBrk="1" latinLnBrk="0" hangingPunct="1">
              <a:lnSpc>
                <a:spcPct val="90000"/>
              </a:lnSpc>
              <a:spcBef>
                <a:spcPts val="153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8192" y="4352756"/>
            <a:ext cx="3031236" cy="49009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52882" y="691547"/>
            <a:ext cx="2798064" cy="254812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313" y="1207008"/>
            <a:ext cx="3619995" cy="7604150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360"/>
            </a:lvl2pPr>
            <a:lvl3pPr>
              <a:defRPr sz="1020"/>
            </a:lvl3pPr>
            <a:lvl4pPr>
              <a:defRPr sz="1020"/>
            </a:lvl4pPr>
            <a:lvl5pPr>
              <a:defRPr sz="1020"/>
            </a:lvl5pPr>
            <a:lvl6pPr>
              <a:defRPr sz="1020"/>
            </a:lvl6pPr>
            <a:lvl7pPr>
              <a:defRPr sz="1020"/>
            </a:lvl7pPr>
            <a:lvl8pPr>
              <a:defRPr sz="1020"/>
            </a:lvl8pPr>
            <a:lvl9pPr>
              <a:defRPr sz="10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882" y="3311009"/>
            <a:ext cx="2798064" cy="551803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510"/>
              </a:spcBef>
              <a:buNone/>
              <a:defRPr sz="1360"/>
            </a:lvl1pPr>
            <a:lvl2pPr marL="388620" indent="0">
              <a:buNone/>
              <a:defRPr sz="1020"/>
            </a:lvl2pPr>
            <a:lvl3pPr marL="777240" indent="0">
              <a:buNone/>
              <a:defRPr sz="850"/>
            </a:lvl3pPr>
            <a:lvl4pPr marL="1165860" indent="0">
              <a:buNone/>
              <a:defRPr sz="765"/>
            </a:lvl4pPr>
            <a:lvl5pPr marL="1554480" indent="0">
              <a:buNone/>
              <a:defRPr sz="765"/>
            </a:lvl5pPr>
            <a:lvl6pPr marL="1943100" indent="0">
              <a:buNone/>
              <a:defRPr sz="765"/>
            </a:lvl6pPr>
            <a:lvl7pPr marL="2331720" indent="0">
              <a:buNone/>
              <a:defRPr sz="765"/>
            </a:lvl7pPr>
            <a:lvl8pPr marL="2720340" indent="0">
              <a:buNone/>
              <a:defRPr sz="765"/>
            </a:lvl8pPr>
            <a:lvl9pPr marL="3108960" indent="0">
              <a:buNone/>
              <a:defRPr sz="7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5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65" y="7274869"/>
            <a:ext cx="4954905" cy="2145792"/>
          </a:xfrm>
        </p:spPr>
        <p:txBody>
          <a:bodyPr anchor="ctr">
            <a:normAutofit/>
          </a:bodyPr>
          <a:lstStyle>
            <a:lvl1pPr algn="r">
              <a:defRPr sz="3740" spc="17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7770457" cy="67056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9258" y="7274869"/>
            <a:ext cx="2040255" cy="2145792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6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346612" y="7720689"/>
            <a:ext cx="0" cy="1341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07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882" y="858317"/>
            <a:ext cx="6196546" cy="2199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82" y="3352800"/>
            <a:ext cx="6196547" cy="59009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883" y="9490366"/>
            <a:ext cx="1373266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7370" y="9490366"/>
            <a:ext cx="3762180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8800" y="9490366"/>
            <a:ext cx="620713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5775" y="1211942"/>
            <a:ext cx="0" cy="13411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777240" rtl="0" eaLnBrk="1" latinLnBrk="0" hangingPunct="1">
        <a:lnSpc>
          <a:spcPct val="80000"/>
        </a:lnSpc>
        <a:spcBef>
          <a:spcPct val="0"/>
        </a:spcBef>
        <a:buNone/>
        <a:defRPr sz="3740" kern="1200" cap="all" spc="8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7724" indent="-77724" algn="l" defTabSz="777240" rtl="0" eaLnBrk="1" latinLnBrk="0" hangingPunct="1">
        <a:lnSpc>
          <a:spcPct val="90000"/>
        </a:lnSpc>
        <a:spcBef>
          <a:spcPts val="1020"/>
        </a:spcBef>
        <a:spcAft>
          <a:spcPts val="17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25400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360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3pPr>
      <a:lvl4pPr marL="505206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4pPr>
      <a:lvl5pPr marL="660654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6pPr>
      <a:lvl7pPr marL="90159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7pPr>
      <a:lvl8pPr marL="1033729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8pPr>
      <a:lvl9pPr marL="1158088" indent="-116586" algn="l" defTabSz="777240" rtl="0" eaLnBrk="1" latinLnBrk="0" hangingPunct="1">
        <a:lnSpc>
          <a:spcPct val="90000"/>
        </a:lnSpc>
        <a:spcBef>
          <a:spcPts val="170"/>
        </a:spcBef>
        <a:spcAft>
          <a:spcPts val="340"/>
        </a:spcAft>
        <a:buClr>
          <a:schemeClr val="accent1"/>
        </a:buClr>
        <a:buFont typeface="Wingdings 3" pitchFamily="18" charset="2"/>
        <a:buChar char=""/>
        <a:defRPr sz="1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78.png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pn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jp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1086" y="3417701"/>
            <a:ext cx="4274185" cy="391795"/>
            <a:chOff x="1521086" y="3417701"/>
            <a:chExt cx="4274185" cy="3917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1086" y="3417701"/>
              <a:ext cx="4273681" cy="3915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859" y="3433561"/>
              <a:ext cx="4224929" cy="334037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8867" y="5110321"/>
            <a:ext cx="3759841" cy="21969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226880" y="1009721"/>
            <a:ext cx="2999740" cy="4191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48895" marR="5080" indent="-36195">
              <a:lnSpc>
                <a:spcPts val="1510"/>
              </a:lnSpc>
              <a:spcBef>
                <a:spcPts val="210"/>
              </a:spcBef>
            </a:pPr>
            <a:r>
              <a:rPr sz="1300" b="1" dirty="0">
                <a:latin typeface="Times New Roman"/>
                <a:cs typeface="Times New Roman"/>
              </a:rPr>
              <a:t>ỦY</a:t>
            </a:r>
            <a:r>
              <a:rPr sz="1300" b="1" spc="1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BAN</a:t>
            </a:r>
            <a:r>
              <a:rPr sz="1300" b="1" spc="1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NHÂN</a:t>
            </a:r>
            <a:r>
              <a:rPr sz="1300" b="1" spc="1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DÂN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QUẬN</a:t>
            </a:r>
            <a:r>
              <a:rPr sz="1300" b="1" spc="1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TÂN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Times New Roman"/>
                <a:cs typeface="Times New Roman"/>
              </a:rPr>
              <a:t>BÌNH </a:t>
            </a:r>
            <a:r>
              <a:rPr sz="1300" b="1" dirty="0">
                <a:latin typeface="Times New Roman"/>
                <a:cs typeface="Times New Roman"/>
              </a:rPr>
              <a:t>THƯ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VIỆN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TRƯỜNG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TIỂU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BÌNH</a:t>
            </a:r>
            <a:r>
              <a:rPr sz="1300" b="1" spc="20" dirty="0">
                <a:latin typeface="Times New Roman"/>
                <a:cs typeface="Times New Roman"/>
              </a:rPr>
              <a:t> </a:t>
            </a:r>
            <a:r>
              <a:rPr sz="1300" b="1" spc="-25" dirty="0">
                <a:latin typeface="Times New Roman"/>
                <a:cs typeface="Times New Roman"/>
              </a:rPr>
              <a:t>GIÃ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9599" y="8623531"/>
            <a:ext cx="85471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0000FF"/>
                </a:solidFill>
                <a:latin typeface="Times New Roman"/>
                <a:cs typeface="Times New Roman"/>
              </a:rPr>
              <a:t>2021-</a:t>
            </a:r>
            <a:r>
              <a:rPr sz="15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2022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2816" y="276691"/>
            <a:ext cx="6461760" cy="9506585"/>
            <a:chOff x="392816" y="276691"/>
            <a:chExt cx="6461760" cy="95065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21059" y="1651550"/>
              <a:ext cx="2795592" cy="5834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5660" y="4090167"/>
              <a:ext cx="4401223" cy="6693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53267" y="4136222"/>
              <a:ext cx="645734" cy="2375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71997" y="4116749"/>
              <a:ext cx="253037" cy="20871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05915" y="4085687"/>
              <a:ext cx="254829" cy="2367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7289" y="4139209"/>
              <a:ext cx="173231" cy="1832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22801" y="4098888"/>
              <a:ext cx="104775" cy="270510"/>
            </a:xfrm>
            <a:custGeom>
              <a:avLst/>
              <a:gdLst/>
              <a:ahLst/>
              <a:cxnLst/>
              <a:rect l="l" t="t" r="r" b="b"/>
              <a:pathLst>
                <a:path w="104775" h="270510">
                  <a:moveTo>
                    <a:pt x="56389" y="245868"/>
                  </a:moveTo>
                  <a:lnTo>
                    <a:pt x="39186" y="245868"/>
                  </a:lnTo>
                  <a:lnTo>
                    <a:pt x="38947" y="253992"/>
                  </a:lnTo>
                  <a:lnTo>
                    <a:pt x="38588" y="262116"/>
                  </a:lnTo>
                  <a:lnTo>
                    <a:pt x="38349" y="270360"/>
                  </a:lnTo>
                  <a:lnTo>
                    <a:pt x="55553" y="270360"/>
                  </a:lnTo>
                  <a:lnTo>
                    <a:pt x="56031" y="253992"/>
                  </a:lnTo>
                  <a:lnTo>
                    <a:pt x="56389" y="245868"/>
                  </a:lnTo>
                  <a:close/>
                </a:path>
                <a:path w="104775" h="270510">
                  <a:moveTo>
                    <a:pt x="104655" y="44801"/>
                  </a:moveTo>
                  <a:lnTo>
                    <a:pt x="5734" y="44801"/>
                  </a:lnTo>
                  <a:lnTo>
                    <a:pt x="0" y="219107"/>
                  </a:lnTo>
                  <a:lnTo>
                    <a:pt x="102027" y="219107"/>
                  </a:lnTo>
                  <a:lnTo>
                    <a:pt x="102744" y="198439"/>
                  </a:lnTo>
                  <a:lnTo>
                    <a:pt x="18756" y="198439"/>
                  </a:lnTo>
                  <a:lnTo>
                    <a:pt x="20668" y="139421"/>
                  </a:lnTo>
                  <a:lnTo>
                    <a:pt x="96292" y="139421"/>
                  </a:lnTo>
                  <a:lnTo>
                    <a:pt x="97009" y="118752"/>
                  </a:lnTo>
                  <a:lnTo>
                    <a:pt x="21385" y="118752"/>
                  </a:lnTo>
                  <a:lnTo>
                    <a:pt x="23177" y="65469"/>
                  </a:lnTo>
                  <a:lnTo>
                    <a:pt x="104058" y="65469"/>
                  </a:lnTo>
                  <a:lnTo>
                    <a:pt x="104177" y="58540"/>
                  </a:lnTo>
                  <a:lnTo>
                    <a:pt x="104655" y="44801"/>
                  </a:lnTo>
                  <a:close/>
                </a:path>
                <a:path w="104775" h="270510">
                  <a:moveTo>
                    <a:pt x="65947" y="0"/>
                  </a:moveTo>
                  <a:lnTo>
                    <a:pt x="48265" y="0"/>
                  </a:lnTo>
                  <a:lnTo>
                    <a:pt x="26880" y="33332"/>
                  </a:lnTo>
                  <a:lnTo>
                    <a:pt x="45995" y="33332"/>
                  </a:lnTo>
                  <a:lnTo>
                    <a:pt x="49699" y="26641"/>
                  </a:lnTo>
                  <a:lnTo>
                    <a:pt x="53522" y="19951"/>
                  </a:lnTo>
                  <a:lnTo>
                    <a:pt x="57345" y="13141"/>
                  </a:lnTo>
                  <a:lnTo>
                    <a:pt x="73813" y="13141"/>
                  </a:lnTo>
                  <a:lnTo>
                    <a:pt x="65947" y="0"/>
                  </a:lnTo>
                  <a:close/>
                </a:path>
                <a:path w="104775" h="270510">
                  <a:moveTo>
                    <a:pt x="73813" y="13141"/>
                  </a:moveTo>
                  <a:lnTo>
                    <a:pt x="57345" y="13141"/>
                  </a:lnTo>
                  <a:lnTo>
                    <a:pt x="60451" y="19951"/>
                  </a:lnTo>
                  <a:lnTo>
                    <a:pt x="63677" y="26641"/>
                  </a:lnTo>
                  <a:lnTo>
                    <a:pt x="66783" y="33332"/>
                  </a:lnTo>
                  <a:lnTo>
                    <a:pt x="85898" y="33332"/>
                  </a:lnTo>
                  <a:lnTo>
                    <a:pt x="73813" y="131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18321" y="4094408"/>
              <a:ext cx="113615" cy="2793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50036" y="4143689"/>
              <a:ext cx="311785" cy="174625"/>
            </a:xfrm>
            <a:custGeom>
              <a:avLst/>
              <a:gdLst/>
              <a:ahLst/>
              <a:cxnLst/>
              <a:rect l="l" t="t" r="r" b="b"/>
              <a:pathLst>
                <a:path w="311785" h="174625">
                  <a:moveTo>
                    <a:pt x="311338" y="2389"/>
                  </a:moveTo>
                  <a:lnTo>
                    <a:pt x="222930" y="2389"/>
                  </a:lnTo>
                  <a:lnTo>
                    <a:pt x="222213" y="23057"/>
                  </a:lnTo>
                  <a:lnTo>
                    <a:pt x="289116" y="23057"/>
                  </a:lnTo>
                  <a:lnTo>
                    <a:pt x="278584" y="39137"/>
                  </a:lnTo>
                  <a:lnTo>
                    <a:pt x="260388" y="75777"/>
                  </a:lnTo>
                  <a:lnTo>
                    <a:pt x="246206" y="117100"/>
                  </a:lnTo>
                  <a:lnTo>
                    <a:pt x="238011" y="156119"/>
                  </a:lnTo>
                  <a:lnTo>
                    <a:pt x="236311" y="174306"/>
                  </a:lnTo>
                  <a:lnTo>
                    <a:pt x="253514" y="174306"/>
                  </a:lnTo>
                  <a:lnTo>
                    <a:pt x="256266" y="152404"/>
                  </a:lnTo>
                  <a:lnTo>
                    <a:pt x="260563" y="130804"/>
                  </a:lnTo>
                  <a:lnTo>
                    <a:pt x="273705" y="88646"/>
                  </a:lnTo>
                  <a:lnTo>
                    <a:pt x="290983" y="50446"/>
                  </a:lnTo>
                  <a:lnTo>
                    <a:pt x="310860" y="18876"/>
                  </a:lnTo>
                  <a:lnTo>
                    <a:pt x="310979" y="13380"/>
                  </a:lnTo>
                  <a:lnTo>
                    <a:pt x="311218" y="7885"/>
                  </a:lnTo>
                  <a:lnTo>
                    <a:pt x="311338" y="2389"/>
                  </a:lnTo>
                  <a:close/>
                </a:path>
                <a:path w="311785" h="174625">
                  <a:moveTo>
                    <a:pt x="32854" y="0"/>
                  </a:moveTo>
                  <a:lnTo>
                    <a:pt x="5734" y="0"/>
                  </a:lnTo>
                  <a:lnTo>
                    <a:pt x="0" y="174306"/>
                  </a:lnTo>
                  <a:lnTo>
                    <a:pt x="17084" y="174306"/>
                  </a:lnTo>
                  <a:lnTo>
                    <a:pt x="22101" y="26044"/>
                  </a:lnTo>
                  <a:lnTo>
                    <a:pt x="38773" y="26044"/>
                  </a:lnTo>
                  <a:lnTo>
                    <a:pt x="32854" y="0"/>
                  </a:lnTo>
                  <a:close/>
                </a:path>
                <a:path w="311785" h="174625">
                  <a:moveTo>
                    <a:pt x="38773" y="26044"/>
                  </a:moveTo>
                  <a:lnTo>
                    <a:pt x="22579" y="26044"/>
                  </a:lnTo>
                  <a:lnTo>
                    <a:pt x="48284" y="137280"/>
                  </a:lnTo>
                  <a:lnTo>
                    <a:pt x="56867" y="174306"/>
                  </a:lnTo>
                  <a:lnTo>
                    <a:pt x="73115" y="174306"/>
                  </a:lnTo>
                  <a:lnTo>
                    <a:pt x="80698" y="149217"/>
                  </a:lnTo>
                  <a:lnTo>
                    <a:pt x="66425" y="149217"/>
                  </a:lnTo>
                  <a:lnTo>
                    <a:pt x="65887" y="145656"/>
                  </a:lnTo>
                  <a:lnTo>
                    <a:pt x="64812" y="140167"/>
                  </a:lnTo>
                  <a:lnTo>
                    <a:pt x="63199" y="132753"/>
                  </a:lnTo>
                  <a:lnTo>
                    <a:pt x="53972" y="92570"/>
                  </a:lnTo>
                  <a:lnTo>
                    <a:pt x="38773" y="26044"/>
                  </a:lnTo>
                  <a:close/>
                </a:path>
                <a:path w="311785" h="174625">
                  <a:moveTo>
                    <a:pt x="134782" y="28433"/>
                  </a:moveTo>
                  <a:lnTo>
                    <a:pt x="117677" y="28433"/>
                  </a:lnTo>
                  <a:lnTo>
                    <a:pt x="112779" y="174306"/>
                  </a:lnTo>
                  <a:lnTo>
                    <a:pt x="129983" y="174306"/>
                  </a:lnTo>
                  <a:lnTo>
                    <a:pt x="134782" y="28433"/>
                  </a:lnTo>
                  <a:close/>
                </a:path>
                <a:path w="311785" h="174625">
                  <a:moveTo>
                    <a:pt x="135717" y="0"/>
                  </a:moveTo>
                  <a:lnTo>
                    <a:pt x="111704" y="0"/>
                  </a:lnTo>
                  <a:lnTo>
                    <a:pt x="75027" y="121261"/>
                  </a:lnTo>
                  <a:lnTo>
                    <a:pt x="72497" y="129729"/>
                  </a:lnTo>
                  <a:lnTo>
                    <a:pt x="70273" y="137280"/>
                  </a:lnTo>
                  <a:lnTo>
                    <a:pt x="68424" y="143707"/>
                  </a:lnTo>
                  <a:lnTo>
                    <a:pt x="66903" y="149217"/>
                  </a:lnTo>
                  <a:lnTo>
                    <a:pt x="80698" y="149217"/>
                  </a:lnTo>
                  <a:lnTo>
                    <a:pt x="106229" y="64901"/>
                  </a:lnTo>
                  <a:lnTo>
                    <a:pt x="117319" y="28433"/>
                  </a:lnTo>
                  <a:lnTo>
                    <a:pt x="134782" y="28433"/>
                  </a:lnTo>
                  <a:lnTo>
                    <a:pt x="1357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2250" y="4146079"/>
              <a:ext cx="89535" cy="172085"/>
            </a:xfrm>
            <a:custGeom>
              <a:avLst/>
              <a:gdLst/>
              <a:ahLst/>
              <a:cxnLst/>
              <a:rect l="l" t="t" r="r" b="b"/>
              <a:pathLst>
                <a:path w="89535" h="172085">
                  <a:moveTo>
                    <a:pt x="716" y="0"/>
                  </a:moveTo>
                  <a:lnTo>
                    <a:pt x="22779" y="0"/>
                  </a:lnTo>
                  <a:lnTo>
                    <a:pt x="44875" y="0"/>
                  </a:lnTo>
                  <a:lnTo>
                    <a:pt x="66994" y="0"/>
                  </a:lnTo>
                  <a:lnTo>
                    <a:pt x="89124" y="0"/>
                  </a:lnTo>
                  <a:lnTo>
                    <a:pt x="89004" y="5495"/>
                  </a:lnTo>
                  <a:lnTo>
                    <a:pt x="88766" y="10991"/>
                  </a:lnTo>
                  <a:lnTo>
                    <a:pt x="88646" y="16486"/>
                  </a:lnTo>
                  <a:lnTo>
                    <a:pt x="78388" y="31454"/>
                  </a:lnTo>
                  <a:lnTo>
                    <a:pt x="59800" y="66316"/>
                  </a:lnTo>
                  <a:lnTo>
                    <a:pt x="44170" y="107151"/>
                  </a:lnTo>
                  <a:lnTo>
                    <a:pt x="34052" y="150014"/>
                  </a:lnTo>
                  <a:lnTo>
                    <a:pt x="31301" y="171917"/>
                  </a:lnTo>
                  <a:lnTo>
                    <a:pt x="25566" y="171917"/>
                  </a:lnTo>
                  <a:lnTo>
                    <a:pt x="19831" y="171917"/>
                  </a:lnTo>
                  <a:lnTo>
                    <a:pt x="14097" y="171917"/>
                  </a:lnTo>
                  <a:lnTo>
                    <a:pt x="15798" y="153729"/>
                  </a:lnTo>
                  <a:lnTo>
                    <a:pt x="23992" y="114711"/>
                  </a:lnTo>
                  <a:lnTo>
                    <a:pt x="38174" y="73388"/>
                  </a:lnTo>
                  <a:lnTo>
                    <a:pt x="56371" y="36748"/>
                  </a:lnTo>
                  <a:lnTo>
                    <a:pt x="66903" y="20668"/>
                  </a:lnTo>
                  <a:lnTo>
                    <a:pt x="50149" y="20668"/>
                  </a:lnTo>
                  <a:lnTo>
                    <a:pt x="33406" y="20668"/>
                  </a:lnTo>
                  <a:lnTo>
                    <a:pt x="16686" y="20668"/>
                  </a:lnTo>
                  <a:lnTo>
                    <a:pt x="0" y="20668"/>
                  </a:lnTo>
                  <a:lnTo>
                    <a:pt x="238" y="13739"/>
                  </a:lnTo>
                  <a:lnTo>
                    <a:pt x="477" y="6929"/>
                  </a:lnTo>
                  <a:lnTo>
                    <a:pt x="716" y="0"/>
                  </a:lnTo>
                  <a:close/>
                </a:path>
              </a:pathLst>
            </a:custGeom>
            <a:ln w="8960">
              <a:solidFill>
                <a:srgbClr val="00D5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45556" y="4139209"/>
              <a:ext cx="144677" cy="18326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78459" y="4146079"/>
              <a:ext cx="89535" cy="172085"/>
            </a:xfrm>
            <a:custGeom>
              <a:avLst/>
              <a:gdLst/>
              <a:ahLst/>
              <a:cxnLst/>
              <a:rect l="l" t="t" r="r" b="b"/>
              <a:pathLst>
                <a:path w="89535" h="172085">
                  <a:moveTo>
                    <a:pt x="89243" y="0"/>
                  </a:moveTo>
                  <a:lnTo>
                    <a:pt x="716" y="0"/>
                  </a:lnTo>
                  <a:lnTo>
                    <a:pt x="0" y="20668"/>
                  </a:lnTo>
                  <a:lnTo>
                    <a:pt x="66903" y="20668"/>
                  </a:lnTo>
                  <a:lnTo>
                    <a:pt x="56421" y="36748"/>
                  </a:lnTo>
                  <a:lnTo>
                    <a:pt x="38191" y="73388"/>
                  </a:lnTo>
                  <a:lnTo>
                    <a:pt x="24009" y="114711"/>
                  </a:lnTo>
                  <a:lnTo>
                    <a:pt x="15848" y="153729"/>
                  </a:lnTo>
                  <a:lnTo>
                    <a:pt x="14097" y="171917"/>
                  </a:lnTo>
                  <a:lnTo>
                    <a:pt x="31301" y="171917"/>
                  </a:lnTo>
                  <a:lnTo>
                    <a:pt x="34103" y="150014"/>
                  </a:lnTo>
                  <a:lnTo>
                    <a:pt x="38394" y="128415"/>
                  </a:lnTo>
                  <a:lnTo>
                    <a:pt x="51491" y="86257"/>
                  </a:lnTo>
                  <a:lnTo>
                    <a:pt x="68859" y="48056"/>
                  </a:lnTo>
                  <a:lnTo>
                    <a:pt x="88646" y="16486"/>
                  </a:lnTo>
                  <a:lnTo>
                    <a:pt x="892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78459" y="4146079"/>
              <a:ext cx="89535" cy="172085"/>
            </a:xfrm>
            <a:custGeom>
              <a:avLst/>
              <a:gdLst/>
              <a:ahLst/>
              <a:cxnLst/>
              <a:rect l="l" t="t" r="r" b="b"/>
              <a:pathLst>
                <a:path w="89535" h="172085">
                  <a:moveTo>
                    <a:pt x="716" y="0"/>
                  </a:moveTo>
                  <a:lnTo>
                    <a:pt x="22848" y="0"/>
                  </a:lnTo>
                  <a:lnTo>
                    <a:pt x="44980" y="0"/>
                  </a:lnTo>
                  <a:lnTo>
                    <a:pt x="67112" y="0"/>
                  </a:lnTo>
                  <a:lnTo>
                    <a:pt x="89243" y="0"/>
                  </a:lnTo>
                  <a:lnTo>
                    <a:pt x="89004" y="5495"/>
                  </a:lnTo>
                  <a:lnTo>
                    <a:pt x="88885" y="10991"/>
                  </a:lnTo>
                  <a:lnTo>
                    <a:pt x="88646" y="16486"/>
                  </a:lnTo>
                  <a:lnTo>
                    <a:pt x="78456" y="31454"/>
                  </a:lnTo>
                  <a:lnTo>
                    <a:pt x="68859" y="48056"/>
                  </a:lnTo>
                  <a:lnTo>
                    <a:pt x="51491" y="86257"/>
                  </a:lnTo>
                  <a:lnTo>
                    <a:pt x="38394" y="128415"/>
                  </a:lnTo>
                  <a:lnTo>
                    <a:pt x="31301" y="171917"/>
                  </a:lnTo>
                  <a:lnTo>
                    <a:pt x="25566" y="171917"/>
                  </a:lnTo>
                  <a:lnTo>
                    <a:pt x="19831" y="171917"/>
                  </a:lnTo>
                  <a:lnTo>
                    <a:pt x="14097" y="171917"/>
                  </a:lnTo>
                  <a:lnTo>
                    <a:pt x="15848" y="153729"/>
                  </a:lnTo>
                  <a:lnTo>
                    <a:pt x="24009" y="114711"/>
                  </a:lnTo>
                  <a:lnTo>
                    <a:pt x="38191" y="73388"/>
                  </a:lnTo>
                  <a:lnTo>
                    <a:pt x="56421" y="36748"/>
                  </a:lnTo>
                  <a:lnTo>
                    <a:pt x="66903" y="20668"/>
                  </a:lnTo>
                  <a:lnTo>
                    <a:pt x="50216" y="20668"/>
                  </a:lnTo>
                  <a:lnTo>
                    <a:pt x="33496" y="20668"/>
                  </a:lnTo>
                  <a:lnTo>
                    <a:pt x="16753" y="20668"/>
                  </a:lnTo>
                  <a:lnTo>
                    <a:pt x="0" y="20668"/>
                  </a:lnTo>
                  <a:lnTo>
                    <a:pt x="238" y="13739"/>
                  </a:lnTo>
                  <a:lnTo>
                    <a:pt x="477" y="6929"/>
                  </a:lnTo>
                  <a:lnTo>
                    <a:pt x="716" y="0"/>
                  </a:lnTo>
                  <a:close/>
                </a:path>
              </a:pathLst>
            </a:custGeom>
            <a:ln w="8960">
              <a:solidFill>
                <a:srgbClr val="00D5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44462" y="4094408"/>
              <a:ext cx="1737926" cy="23105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10034" y="4519242"/>
              <a:ext cx="2999408" cy="2793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68341" y="4561176"/>
              <a:ext cx="1129586" cy="23738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6251" y="375612"/>
              <a:ext cx="6133100" cy="91939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2811" y="276694"/>
              <a:ext cx="6461760" cy="9506585"/>
            </a:xfrm>
            <a:custGeom>
              <a:avLst/>
              <a:gdLst/>
              <a:ahLst/>
              <a:cxnLst/>
              <a:rect l="l" t="t" r="r" b="b"/>
              <a:pathLst>
                <a:path w="6461759" h="9506585">
                  <a:moveTo>
                    <a:pt x="6461404" y="0"/>
                  </a:moveTo>
                  <a:lnTo>
                    <a:pt x="6365354" y="0"/>
                  </a:lnTo>
                  <a:lnTo>
                    <a:pt x="6365354" y="91757"/>
                  </a:lnTo>
                  <a:lnTo>
                    <a:pt x="6365354" y="9410395"/>
                  </a:lnTo>
                  <a:lnTo>
                    <a:pt x="94615" y="9410395"/>
                  </a:lnTo>
                  <a:lnTo>
                    <a:pt x="94615" y="91757"/>
                  </a:lnTo>
                  <a:lnTo>
                    <a:pt x="6365354" y="91757"/>
                  </a:lnTo>
                  <a:lnTo>
                    <a:pt x="6365354" y="0"/>
                  </a:lnTo>
                  <a:lnTo>
                    <a:pt x="0" y="0"/>
                  </a:lnTo>
                  <a:lnTo>
                    <a:pt x="0" y="9494990"/>
                  </a:lnTo>
                  <a:lnTo>
                    <a:pt x="4749" y="9492082"/>
                  </a:lnTo>
                  <a:lnTo>
                    <a:pt x="0" y="9506458"/>
                  </a:lnTo>
                  <a:lnTo>
                    <a:pt x="6461404" y="9506458"/>
                  </a:lnTo>
                  <a:lnTo>
                    <a:pt x="6458890" y="9498863"/>
                  </a:lnTo>
                  <a:lnTo>
                    <a:pt x="6461404" y="9500718"/>
                  </a:lnTo>
                  <a:lnTo>
                    <a:pt x="6461404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3814" y="593525"/>
              <a:ext cx="4349655" cy="26378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98151" y="9172411"/>
              <a:ext cx="4349655" cy="263789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360"/>
            <a:ext cx="4640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08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9846" y="5899396"/>
            <a:ext cx="2550160" cy="1781810"/>
            <a:chOff x="339846" y="5899396"/>
            <a:chExt cx="2550160" cy="1781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46" y="5899396"/>
              <a:ext cx="2549662" cy="17815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196" y="5984747"/>
              <a:ext cx="2379345" cy="1610995"/>
            </a:xfrm>
            <a:custGeom>
              <a:avLst/>
              <a:gdLst/>
              <a:ahLst/>
              <a:cxnLst/>
              <a:rect l="l" t="t" r="r" b="b"/>
              <a:pathLst>
                <a:path w="2379345" h="1610995">
                  <a:moveTo>
                    <a:pt x="2378964" y="0"/>
                  </a:moveTo>
                  <a:lnTo>
                    <a:pt x="0" y="0"/>
                  </a:lnTo>
                  <a:lnTo>
                    <a:pt x="0" y="1610868"/>
                  </a:lnTo>
                  <a:lnTo>
                    <a:pt x="2378964" y="161086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196" y="5984747"/>
              <a:ext cx="2379345" cy="1610995"/>
            </a:xfrm>
            <a:custGeom>
              <a:avLst/>
              <a:gdLst/>
              <a:ahLst/>
              <a:cxnLst/>
              <a:rect l="l" t="t" r="r" b="b"/>
              <a:pathLst>
                <a:path w="2379345" h="1610995">
                  <a:moveTo>
                    <a:pt x="0" y="1610868"/>
                  </a:moveTo>
                  <a:lnTo>
                    <a:pt x="2378964" y="1610868"/>
                  </a:lnTo>
                  <a:lnTo>
                    <a:pt x="2378964" y="0"/>
                  </a:lnTo>
                  <a:lnTo>
                    <a:pt x="0" y="0"/>
                  </a:lnTo>
                  <a:lnTo>
                    <a:pt x="0" y="1610868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3" y="6057899"/>
              <a:ext cx="489204" cy="2057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63" y="6166103"/>
              <a:ext cx="411480" cy="2392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4151" y="6026886"/>
            <a:ext cx="2321560" cy="30924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254"/>
              </a:spcBef>
              <a:tabLst>
                <a:tab pos="375285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8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STK	</a:t>
            </a:r>
            <a:r>
              <a:rPr sz="800" dirty="0">
                <a:latin typeface="Calibri"/>
                <a:cs typeface="Calibri"/>
              </a:rPr>
              <a:t>     </a:t>
            </a:r>
            <a:r>
              <a:rPr sz="800" b="1" spc="-5" dirty="0">
                <a:latin typeface="Arial"/>
                <a:cs typeface="Arial"/>
              </a:rPr>
              <a:t>CH</a:t>
            </a:r>
            <a:r>
              <a:rPr sz="800" b="1" dirty="0">
                <a:latin typeface="Arial"/>
                <a:cs typeface="Arial"/>
              </a:rPr>
              <a:t>U </a:t>
            </a:r>
            <a:r>
              <a:rPr sz="800" b="1" spc="10" dirty="0">
                <a:latin typeface="Arial"/>
                <a:cs typeface="Arial"/>
              </a:rPr>
              <a:t>L</a:t>
            </a: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55"/>
              </a:spcBef>
            </a:pPr>
            <a:r>
              <a:rPr sz="800" spc="-20" dirty="0">
                <a:latin typeface="Calibri"/>
                <a:cs typeface="Calibri"/>
              </a:rPr>
              <a:t>1211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4151" y="7288148"/>
            <a:ext cx="4438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T309th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2527" y="6433184"/>
            <a:ext cx="1852930" cy="1089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>
              <a:lnSpc>
                <a:spcPts val="1050"/>
              </a:lnSpc>
              <a:spcBef>
                <a:spcPts val="100"/>
              </a:spcBef>
            </a:pP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Tiểu</a:t>
            </a:r>
            <a:r>
              <a:rPr sz="900" b="1" spc="-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Thuyết</a:t>
            </a:r>
            <a:r>
              <a:rPr sz="900" b="1" spc="-1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Chu</a:t>
            </a:r>
            <a:r>
              <a:rPr sz="9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Lai</a:t>
            </a:r>
            <a:r>
              <a:rPr sz="9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LAI.</a:t>
            </a:r>
            <a:endParaRPr sz="800">
              <a:latin typeface="Arial"/>
              <a:cs typeface="Arial"/>
            </a:endParaRPr>
          </a:p>
          <a:p>
            <a:pPr marL="78740" marR="646430">
              <a:lnSpc>
                <a:spcPts val="919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–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ĐỘNG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HÀ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NỘI, </a:t>
            </a:r>
            <a:r>
              <a:rPr sz="800" dirty="0">
                <a:latin typeface="Arial"/>
                <a:cs typeface="Arial"/>
              </a:rPr>
              <a:t>2009.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187tr.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;</a:t>
            </a:r>
            <a:r>
              <a:rPr sz="800" spc="-10" dirty="0">
                <a:latin typeface="Arial"/>
                <a:cs typeface="Arial"/>
              </a:rPr>
              <a:t> 14*21cm.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78740">
              <a:lnSpc>
                <a:spcPts val="944"/>
              </a:lnSpc>
              <a:spcBef>
                <a:spcPts val="745"/>
              </a:spcBef>
            </a:pPr>
            <a:r>
              <a:rPr sz="800" dirty="0">
                <a:latin typeface="Arial"/>
                <a:cs typeface="Arial"/>
              </a:rPr>
              <a:t>Giá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tiền: </a:t>
            </a:r>
            <a:r>
              <a:rPr sz="800" spc="-10" dirty="0">
                <a:latin typeface="Arial"/>
                <a:cs typeface="Arial"/>
              </a:rPr>
              <a:t>53000đ</a:t>
            </a:r>
            <a:endParaRPr sz="800">
              <a:latin typeface="Arial"/>
              <a:cs typeface="Arial"/>
            </a:endParaRPr>
          </a:p>
          <a:p>
            <a:pPr marL="756920" algn="ctr">
              <a:lnSpc>
                <a:spcPts val="1065"/>
              </a:lnSpc>
            </a:pPr>
            <a:r>
              <a:rPr sz="900" spc="-25" dirty="0">
                <a:latin typeface="Calibri"/>
                <a:cs typeface="Calibri"/>
              </a:rPr>
              <a:t>V23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alibri"/>
              <a:cs typeface="Calibri"/>
            </a:endParaRPr>
          </a:p>
          <a:p>
            <a:pPr marL="730250" algn="ctr">
              <a:lnSpc>
                <a:spcPct val="100000"/>
              </a:lnSpc>
              <a:spcBef>
                <a:spcPts val="5"/>
              </a:spcBef>
            </a:pPr>
            <a:r>
              <a:rPr sz="700" b="1" dirty="0">
                <a:latin typeface="Arial"/>
                <a:cs typeface="Arial"/>
              </a:rPr>
              <a:t>T309th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+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Ch500L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8540" y="438912"/>
            <a:ext cx="3923029" cy="3552825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450"/>
              </a:spcBef>
            </a:pP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“Gió</a:t>
            </a:r>
            <a:r>
              <a:rPr sz="1600" b="1" spc="-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Không</a:t>
            </a:r>
            <a:r>
              <a:rPr sz="1600" b="1" spc="-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Thổi</a:t>
            </a:r>
            <a:r>
              <a:rPr sz="1600" b="1" spc="-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Từ</a:t>
            </a:r>
            <a:r>
              <a:rPr sz="1600" b="1" spc="-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Biển”</a:t>
            </a:r>
            <a:endParaRPr sz="1600">
              <a:latin typeface="Times New Roman"/>
              <a:cs typeface="Times New Roman"/>
            </a:endParaRPr>
          </a:p>
          <a:p>
            <a:pPr marL="119380" marR="110489" algn="just">
              <a:lnSpc>
                <a:spcPct val="95800"/>
              </a:lnSpc>
              <a:spcBef>
                <a:spcPts val="765"/>
              </a:spcBef>
            </a:pP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Gió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thổi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từ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lòng</a:t>
            </a:r>
            <a:r>
              <a:rPr sz="15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người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là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câu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chuyện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viết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về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những</a:t>
            </a:r>
            <a:r>
              <a:rPr sz="15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tính</a:t>
            </a:r>
            <a:r>
              <a:rPr sz="15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cách,</a:t>
            </a:r>
            <a:r>
              <a:rPr sz="15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những</a:t>
            </a:r>
            <a:r>
              <a:rPr sz="15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số</a:t>
            </a:r>
            <a:r>
              <a:rPr sz="15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phận</a:t>
            </a:r>
            <a:r>
              <a:rPr sz="15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khác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nhau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các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chiến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sĩ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khu</a:t>
            </a:r>
            <a:r>
              <a:rPr sz="1500" spc="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biệt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động</a:t>
            </a:r>
            <a:r>
              <a:rPr sz="15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Sài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Gòn.</a:t>
            </a:r>
            <a:r>
              <a:rPr sz="1500" spc="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Ba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Xuân</a:t>
            </a:r>
            <a:r>
              <a:rPr sz="1500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một</a:t>
            </a:r>
            <a:r>
              <a:rPr sz="1500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vị</a:t>
            </a:r>
            <a:r>
              <a:rPr sz="1500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đội</a:t>
            </a:r>
            <a:r>
              <a:rPr sz="1500" spc="2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trưởng</a:t>
            </a:r>
            <a:r>
              <a:rPr sz="1500" spc="2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đội</a:t>
            </a:r>
            <a:r>
              <a:rPr sz="1500" spc="20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biệt</a:t>
            </a:r>
            <a:r>
              <a:rPr sz="1500" spc="1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động</a:t>
            </a:r>
            <a:r>
              <a:rPr sz="1500" spc="19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anh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dũng,</a:t>
            </a:r>
            <a:r>
              <a:rPr sz="1500" spc="1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bất</a:t>
            </a:r>
            <a:r>
              <a:rPr sz="15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khuất,</a:t>
            </a:r>
            <a:r>
              <a:rPr sz="1500" spc="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dù</a:t>
            </a:r>
            <a:r>
              <a:rPr sz="15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có</a:t>
            </a:r>
            <a:r>
              <a:rPr sz="1500" spc="1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bị</a:t>
            </a:r>
            <a:r>
              <a:rPr sz="15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uy</a:t>
            </a:r>
            <a:r>
              <a:rPr sz="1500" spc="1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hiếp,</a:t>
            </a:r>
            <a:r>
              <a:rPr sz="15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đe</a:t>
            </a:r>
            <a:r>
              <a:rPr sz="1500" spc="1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dọa,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thậm chí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cái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chết có</a:t>
            </a:r>
            <a:r>
              <a:rPr sz="15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cận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kề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ngay trước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mắt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vẫn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kiên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quyết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giư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kín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thân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phận,</a:t>
            </a:r>
            <a:r>
              <a:rPr sz="15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không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hé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răng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dù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chỉ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một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lời</a:t>
            </a:r>
            <a:r>
              <a:rPr sz="15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bán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đứng</a:t>
            </a:r>
            <a:r>
              <a:rPr sz="15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đồng</a:t>
            </a:r>
            <a:r>
              <a:rPr sz="15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chí,</a:t>
            </a:r>
            <a:r>
              <a:rPr sz="15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anh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em</a:t>
            </a:r>
            <a:r>
              <a:rPr sz="15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chiến</a:t>
            </a:r>
            <a:r>
              <a:rPr sz="15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đấu</a:t>
            </a:r>
            <a:r>
              <a:rPr sz="15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5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mình.</a:t>
            </a:r>
            <a:r>
              <a:rPr sz="15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Trái</a:t>
            </a:r>
            <a:r>
              <a:rPr sz="15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ngược</a:t>
            </a:r>
            <a:r>
              <a:rPr sz="15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với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 anh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là</a:t>
            </a:r>
            <a:r>
              <a:rPr sz="1500" spc="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tên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phản</a:t>
            </a:r>
            <a:r>
              <a:rPr sz="1500" spc="1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bội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Hoàng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Xanh,</a:t>
            </a:r>
            <a:r>
              <a:rPr sz="1500" spc="1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một</a:t>
            </a:r>
            <a:r>
              <a:rPr sz="1500" spc="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kẻ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mưu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mơ,</a:t>
            </a:r>
            <a:r>
              <a:rPr sz="1500" spc="26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xảo</a:t>
            </a:r>
            <a:r>
              <a:rPr sz="1500" spc="2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quyệt,</a:t>
            </a:r>
            <a:r>
              <a:rPr sz="1500" spc="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tìm</a:t>
            </a:r>
            <a:r>
              <a:rPr sz="1500" spc="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mọi</a:t>
            </a:r>
            <a:r>
              <a:rPr sz="1500" spc="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cách</a:t>
            </a:r>
            <a:r>
              <a:rPr sz="1500" spc="2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để</a:t>
            </a:r>
            <a:r>
              <a:rPr sz="1500" spc="2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tiêu</a:t>
            </a:r>
            <a:r>
              <a:rPr sz="1500" spc="2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333333"/>
                </a:solidFill>
                <a:latin typeface="Arial"/>
                <a:cs typeface="Arial"/>
              </a:rPr>
              <a:t>diệt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anh,</a:t>
            </a:r>
            <a:r>
              <a:rPr sz="1500" spc="4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người</a:t>
            </a:r>
            <a:r>
              <a:rPr sz="1500" spc="4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đồng</a:t>
            </a:r>
            <a:r>
              <a:rPr sz="1500" spc="45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đội</a:t>
            </a:r>
            <a:r>
              <a:rPr sz="1500" spc="4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cũ</a:t>
            </a:r>
            <a:r>
              <a:rPr sz="1500" spc="4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500" spc="459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mình.</a:t>
            </a:r>
            <a:r>
              <a:rPr sz="1500" spc="50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333333"/>
                </a:solidFill>
                <a:latin typeface="Arial"/>
                <a:cs typeface="Arial"/>
              </a:rPr>
              <a:t>Câu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chuyện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còn</a:t>
            </a:r>
            <a:r>
              <a:rPr sz="1500" spc="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là</a:t>
            </a:r>
            <a:r>
              <a:rPr sz="1500" spc="1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sự</a:t>
            </a:r>
            <a:r>
              <a:rPr sz="1500" spc="1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hy</a:t>
            </a:r>
            <a:r>
              <a:rPr sz="1500" spc="18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sinh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thầm</a:t>
            </a:r>
            <a:r>
              <a:rPr sz="1500" spc="18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333333"/>
                </a:solidFill>
                <a:latin typeface="Arial"/>
                <a:cs typeface="Arial"/>
              </a:rPr>
              <a:t>lặng,</a:t>
            </a:r>
            <a:r>
              <a:rPr sz="1500" spc="26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kiên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cường</a:t>
            </a:r>
            <a:r>
              <a:rPr sz="16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chiến</a:t>
            </a:r>
            <a:r>
              <a:rPr sz="16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đấu</a:t>
            </a:r>
            <a:r>
              <a:rPr sz="16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6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người</a:t>
            </a:r>
            <a:r>
              <a:rPr sz="16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vợ</a:t>
            </a:r>
            <a:r>
              <a:rPr sz="1600" spc="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Ba</a:t>
            </a:r>
            <a:r>
              <a:rPr sz="1600" spc="1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Xuân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03220" y="5949696"/>
            <a:ext cx="4563110" cy="1673860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0650" marR="109220" algn="just">
              <a:lnSpc>
                <a:spcPct val="110100"/>
              </a:lnSpc>
              <a:spcBef>
                <a:spcPts val="245"/>
              </a:spcBef>
            </a:pPr>
            <a:r>
              <a:rPr sz="2000" b="1" i="1" dirty="0">
                <a:solidFill>
                  <a:srgbClr val="00AF50"/>
                </a:solidFill>
                <a:latin typeface="Calibri"/>
                <a:cs typeface="Calibri"/>
              </a:rPr>
              <a:t>“Bến</a:t>
            </a:r>
            <a:r>
              <a:rPr sz="2000" b="1" i="1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Calibri"/>
                <a:cs typeface="Calibri"/>
              </a:rPr>
              <a:t>bờ</a:t>
            </a:r>
            <a:r>
              <a:rPr sz="2000" b="1" i="1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Calibri"/>
                <a:cs typeface="Calibri"/>
              </a:rPr>
              <a:t>Hoang</a:t>
            </a:r>
            <a:r>
              <a:rPr sz="2000" b="1" i="1" spc="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AF50"/>
                </a:solidFill>
                <a:latin typeface="Calibri"/>
                <a:cs typeface="Calibri"/>
              </a:rPr>
              <a:t>Lạnh”</a:t>
            </a:r>
            <a:r>
              <a:rPr sz="2000" b="1" i="1" spc="7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Nơi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đây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ngày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trước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một </a:t>
            </a:r>
            <a:r>
              <a:rPr sz="1400" dirty="0">
                <a:latin typeface="Calibri"/>
                <a:cs typeface="Calibri"/>
              </a:rPr>
              <a:t>cơ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sở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dịch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vụ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nghỉ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mát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nhưng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vì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nằm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ở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vị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thế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quá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heo</a:t>
            </a:r>
            <a:r>
              <a:rPr sz="1400" spc="8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hút </a:t>
            </a:r>
            <a:r>
              <a:rPr sz="1400" dirty="0">
                <a:latin typeface="Calibri"/>
                <a:cs typeface="Calibri"/>
              </a:rPr>
              <a:t>nên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ế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khách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đành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phải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tự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cáo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chung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sau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khi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đã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được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dỡ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đi </a:t>
            </a:r>
            <a:r>
              <a:rPr sz="1400" spc="-10" dirty="0">
                <a:latin typeface="Calibri"/>
                <a:cs typeface="Calibri"/>
              </a:rPr>
              <a:t>những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tiết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quý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giá,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chỉ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còn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lại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bốn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căn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chòi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tơi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tả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bốn </a:t>
            </a:r>
            <a:r>
              <a:rPr sz="1400" dirty="0">
                <a:latin typeface="Calibri"/>
                <a:cs typeface="Calibri"/>
              </a:rPr>
              <a:t>cái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nấm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rơm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kiến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trúc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theo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kiểu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nhà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rông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mà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dù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có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tháo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ra </a:t>
            </a:r>
            <a:r>
              <a:rPr sz="1400" dirty="0">
                <a:latin typeface="Calibri"/>
                <a:cs typeface="Calibri"/>
              </a:rPr>
              <a:t>chuyển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đi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cũng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chỉ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thêm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mất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công.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Thế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xong.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Đất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của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trời,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6051" y="7743443"/>
            <a:ext cx="7145020" cy="2049780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0014" marR="118110">
              <a:lnSpc>
                <a:spcPct val="109800"/>
              </a:lnSpc>
              <a:spcBef>
                <a:spcPts val="365"/>
              </a:spcBef>
            </a:pPr>
            <a:r>
              <a:rPr sz="1400" dirty="0">
                <a:latin typeface="Calibri"/>
                <a:cs typeface="Calibri"/>
              </a:rPr>
              <a:t>thuế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ninh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phải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phép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đượctoàn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quyền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sử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dụng.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Nơi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đây,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vào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khoảng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hơn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một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tháng </a:t>
            </a:r>
            <a:r>
              <a:rPr sz="1400" dirty="0">
                <a:latin typeface="Calibri"/>
                <a:cs typeface="Calibri"/>
              </a:rPr>
              <a:t>nay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đã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xuất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hiện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người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đàn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ông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lần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lượt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tới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chiếm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dụng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căn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chòi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thành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căn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hộ</a:t>
            </a:r>
            <a:r>
              <a:rPr sz="1400" spc="4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độc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thân.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cánh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cửa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hầu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gài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kín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suốt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đêm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ngày,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 cái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bếp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lúc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đỏ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lửa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lúc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lạilạnh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tanh,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ba </a:t>
            </a:r>
            <a:r>
              <a:rPr sz="1400" dirty="0">
                <a:latin typeface="Calibri"/>
                <a:cs typeface="Calibri"/>
              </a:rPr>
              <a:t>khuôn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mặt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dửng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dưng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lặng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phắc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như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không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biết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nhau…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Thời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trôi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đi.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Bãi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biển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đã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chết, </a:t>
            </a:r>
            <a:r>
              <a:rPr sz="1400" dirty="0">
                <a:latin typeface="Calibri"/>
                <a:cs typeface="Calibri"/>
              </a:rPr>
              <a:t>sự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có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mặt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của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người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này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càng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nó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quạnh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quẽ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giá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lạnh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hơn.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Thế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rỗi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bỗng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một</a:t>
            </a:r>
            <a:endParaRPr sz="1400">
              <a:latin typeface="Calibri"/>
              <a:cs typeface="Calibri"/>
            </a:endParaRPr>
          </a:p>
          <a:p>
            <a:pPr marL="120014">
              <a:lnSpc>
                <a:spcPct val="100000"/>
              </a:lnSpc>
              <a:spcBef>
                <a:spcPts val="155"/>
              </a:spcBef>
            </a:pPr>
            <a:r>
              <a:rPr sz="1400" spc="-10" dirty="0">
                <a:latin typeface="Calibri"/>
                <a:cs typeface="Calibri"/>
              </a:rPr>
              <a:t>ngày…</a:t>
            </a:r>
            <a:endParaRPr sz="1400">
              <a:latin typeface="Calibri"/>
              <a:cs typeface="Calibri"/>
            </a:endParaRPr>
          </a:p>
          <a:p>
            <a:pPr marL="120014" marR="175895">
              <a:lnSpc>
                <a:spcPct val="110000"/>
              </a:lnSpc>
            </a:pPr>
            <a:r>
              <a:rPr sz="1400" dirty="0">
                <a:latin typeface="Calibri"/>
                <a:cs typeface="Calibri"/>
              </a:rPr>
              <a:t>Trên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đây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trích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đoạn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mở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đầu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cuốn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truyện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Bãi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bờ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hoang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lạnh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của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nhà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văn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được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nhiều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bạn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đọc </a:t>
            </a:r>
            <a:r>
              <a:rPr sz="1400" dirty="0">
                <a:latin typeface="Calibri"/>
                <a:cs typeface="Calibri"/>
              </a:rPr>
              <a:t>yêu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mến-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Chu</a:t>
            </a:r>
            <a:r>
              <a:rPr sz="1400" spc="-20" dirty="0">
                <a:latin typeface="Calibri"/>
                <a:cs typeface="Calibri"/>
              </a:rPr>
              <a:t> Lai.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9475" y="5964935"/>
            <a:ext cx="2460625" cy="1645920"/>
            <a:chOff x="379475" y="5964935"/>
            <a:chExt cx="2460625" cy="1645920"/>
          </a:xfrm>
        </p:grpSpPr>
        <p:sp>
          <p:nvSpPr>
            <p:cNvPr id="16" name="object 16"/>
            <p:cNvSpPr/>
            <p:nvPr/>
          </p:nvSpPr>
          <p:spPr>
            <a:xfrm>
              <a:off x="385571" y="5971031"/>
              <a:ext cx="2447925" cy="1633220"/>
            </a:xfrm>
            <a:custGeom>
              <a:avLst/>
              <a:gdLst/>
              <a:ahLst/>
              <a:cxnLst/>
              <a:rect l="l" t="t" r="r" b="b"/>
              <a:pathLst>
                <a:path w="2447925" h="1633220">
                  <a:moveTo>
                    <a:pt x="518159" y="0"/>
                  </a:moveTo>
                  <a:lnTo>
                    <a:pt x="530860" y="1633219"/>
                  </a:lnTo>
                </a:path>
                <a:path w="2447925" h="1633220">
                  <a:moveTo>
                    <a:pt x="0" y="357377"/>
                  </a:moveTo>
                  <a:lnTo>
                    <a:pt x="2447925" y="353567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267" y="7248143"/>
              <a:ext cx="237744" cy="23621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784603" y="7345679"/>
              <a:ext cx="952500" cy="9525"/>
            </a:xfrm>
            <a:custGeom>
              <a:avLst/>
              <a:gdLst/>
              <a:ahLst/>
              <a:cxnLst/>
              <a:rect l="l" t="t" r="r" b="b"/>
              <a:pathLst>
                <a:path w="952500" h="9525">
                  <a:moveTo>
                    <a:pt x="0" y="9525"/>
                  </a:moveTo>
                  <a:lnTo>
                    <a:pt x="9525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91668" y="412750"/>
            <a:ext cx="3086100" cy="3596640"/>
            <a:chOff x="391668" y="412750"/>
            <a:chExt cx="3086100" cy="35966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743" y="640079"/>
              <a:ext cx="2631948" cy="314248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1668" y="412749"/>
              <a:ext cx="3086100" cy="3596640"/>
            </a:xfrm>
            <a:custGeom>
              <a:avLst/>
              <a:gdLst/>
              <a:ahLst/>
              <a:cxnLst/>
              <a:rect l="l" t="t" r="r" b="b"/>
              <a:pathLst>
                <a:path w="3086100" h="3596640">
                  <a:moveTo>
                    <a:pt x="290322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368040"/>
                  </a:lnTo>
                  <a:lnTo>
                    <a:pt x="182880" y="3413760"/>
                  </a:lnTo>
                  <a:lnTo>
                    <a:pt x="2903220" y="3413760"/>
                  </a:lnTo>
                  <a:lnTo>
                    <a:pt x="2903220" y="3368294"/>
                  </a:lnTo>
                  <a:lnTo>
                    <a:pt x="2903220" y="3368040"/>
                  </a:lnTo>
                  <a:lnTo>
                    <a:pt x="2903220" y="228854"/>
                  </a:lnTo>
                  <a:lnTo>
                    <a:pt x="2857500" y="228854"/>
                  </a:lnTo>
                  <a:lnTo>
                    <a:pt x="2857500" y="3368040"/>
                  </a:lnTo>
                  <a:lnTo>
                    <a:pt x="228600" y="3368040"/>
                  </a:lnTo>
                  <a:lnTo>
                    <a:pt x="228600" y="228600"/>
                  </a:lnTo>
                  <a:lnTo>
                    <a:pt x="2903220" y="228600"/>
                  </a:lnTo>
                  <a:lnTo>
                    <a:pt x="2903220" y="182880"/>
                  </a:lnTo>
                  <a:close/>
                </a:path>
                <a:path w="3086100" h="3596640">
                  <a:moveTo>
                    <a:pt x="30861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459480"/>
                  </a:lnTo>
                  <a:lnTo>
                    <a:pt x="0" y="3596640"/>
                  </a:lnTo>
                  <a:lnTo>
                    <a:pt x="3086100" y="3596640"/>
                  </a:lnTo>
                  <a:lnTo>
                    <a:pt x="3086100" y="3459734"/>
                  </a:lnTo>
                  <a:lnTo>
                    <a:pt x="3086100" y="3459480"/>
                  </a:lnTo>
                  <a:lnTo>
                    <a:pt x="3086100" y="137414"/>
                  </a:lnTo>
                  <a:lnTo>
                    <a:pt x="2948940" y="137414"/>
                  </a:lnTo>
                  <a:lnTo>
                    <a:pt x="2948940" y="3459480"/>
                  </a:lnTo>
                  <a:lnTo>
                    <a:pt x="137160" y="3459480"/>
                  </a:lnTo>
                  <a:lnTo>
                    <a:pt x="137160" y="137160"/>
                  </a:lnTo>
                  <a:lnTo>
                    <a:pt x="3086100" y="137160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16051" y="4090415"/>
            <a:ext cx="7066915" cy="1780539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120014" marR="246379">
              <a:lnSpc>
                <a:spcPct val="95900"/>
              </a:lnSpc>
              <a:spcBef>
                <a:spcPts val="545"/>
              </a:spcBef>
            </a:pP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Thanh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Nhàn.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Cô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vượt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qua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nỗi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đau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mất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chồng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mà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tiếp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tục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vững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bước,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cùng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với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những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người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đồng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đội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mà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đứng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lên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tiêu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diệt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kẻ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thù,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chống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lại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âm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mưu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Hoàng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Xanh,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thực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hiện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nốt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ước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mơ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vẫn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còn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dang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sở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Ba</a:t>
            </a:r>
            <a:endParaRPr sz="1600">
              <a:latin typeface="Arial"/>
              <a:cs typeface="Arial"/>
            </a:endParaRPr>
          </a:p>
          <a:p>
            <a:pPr marL="120014" marR="177165">
              <a:lnSpc>
                <a:spcPts val="1839"/>
              </a:lnSpc>
              <a:spcBef>
                <a:spcPts val="45"/>
              </a:spcBef>
            </a:pP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Xuân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Có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thể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nói,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mỗi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trang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văn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Chu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Lai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là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một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câu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chuyện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của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33"/>
                </a:solidFill>
                <a:latin typeface="Arial"/>
                <a:cs typeface="Arial"/>
              </a:rPr>
              <a:t>những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cái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tận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cùng,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cố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gắng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hướng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đến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cái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tận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cùng,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nỗi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khổ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niềm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vui,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hi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vọng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và</a:t>
            </a:r>
            <a:endParaRPr sz="1600">
              <a:latin typeface="Arial"/>
              <a:cs typeface="Arial"/>
            </a:endParaRPr>
          </a:p>
          <a:p>
            <a:pPr marL="120014" marR="186055">
              <a:lnSpc>
                <a:spcPts val="1820"/>
              </a:lnSpc>
              <a:spcBef>
                <a:spcPts val="20"/>
              </a:spcBef>
            </a:pP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tuyệt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vọng,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can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đảm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và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yếu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hèn,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tất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cả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đều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được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nổi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lên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một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cách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đậm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33333"/>
                </a:solidFill>
                <a:latin typeface="Arial"/>
                <a:cs typeface="Arial"/>
              </a:rPr>
              <a:t>nét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và</a:t>
            </a:r>
            <a:r>
              <a:rPr sz="16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hết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sức</a:t>
            </a:r>
            <a:r>
              <a:rPr sz="1600" spc="-3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33333"/>
                </a:solidFill>
                <a:latin typeface="Arial"/>
                <a:cs typeface="Arial"/>
              </a:rPr>
              <a:t>chân</a:t>
            </a:r>
            <a:r>
              <a:rPr sz="1600" spc="-3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333333"/>
                </a:solidFill>
                <a:latin typeface="Arial"/>
                <a:cs typeface="Arial"/>
              </a:rPr>
              <a:t>thực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86360"/>
            <a:ext cx="4641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09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9846" y="5899396"/>
            <a:ext cx="2550160" cy="1781810"/>
            <a:chOff x="339846" y="5899396"/>
            <a:chExt cx="2550160" cy="1781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46" y="5899396"/>
              <a:ext cx="2549662" cy="17815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196" y="5984747"/>
              <a:ext cx="2379345" cy="1610995"/>
            </a:xfrm>
            <a:custGeom>
              <a:avLst/>
              <a:gdLst/>
              <a:ahLst/>
              <a:cxnLst/>
              <a:rect l="l" t="t" r="r" b="b"/>
              <a:pathLst>
                <a:path w="2379345" h="1610995">
                  <a:moveTo>
                    <a:pt x="2378964" y="0"/>
                  </a:moveTo>
                  <a:lnTo>
                    <a:pt x="0" y="0"/>
                  </a:lnTo>
                  <a:lnTo>
                    <a:pt x="0" y="1610868"/>
                  </a:lnTo>
                  <a:lnTo>
                    <a:pt x="2378964" y="161086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196" y="5984747"/>
              <a:ext cx="2379345" cy="1610995"/>
            </a:xfrm>
            <a:custGeom>
              <a:avLst/>
              <a:gdLst/>
              <a:ahLst/>
              <a:cxnLst/>
              <a:rect l="l" t="t" r="r" b="b"/>
              <a:pathLst>
                <a:path w="2379345" h="1610995">
                  <a:moveTo>
                    <a:pt x="0" y="1610868"/>
                  </a:moveTo>
                  <a:lnTo>
                    <a:pt x="2378964" y="1610868"/>
                  </a:lnTo>
                  <a:lnTo>
                    <a:pt x="2378964" y="0"/>
                  </a:lnTo>
                  <a:lnTo>
                    <a:pt x="0" y="0"/>
                  </a:lnTo>
                  <a:lnTo>
                    <a:pt x="0" y="1610868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3" y="6057899"/>
              <a:ext cx="489204" cy="2057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2113" y="6046088"/>
            <a:ext cx="186308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ANH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ĐỨC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963" y="6166103"/>
            <a:ext cx="411480" cy="2392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4151" y="6026886"/>
            <a:ext cx="441959" cy="30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marR="58419" indent="-59690">
              <a:lnSpc>
                <a:spcPct val="116300"/>
              </a:lnSpc>
              <a:spcBef>
                <a:spcPts val="95"/>
              </a:spcBef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</a:t>
            </a:r>
            <a:r>
              <a:rPr sz="8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STK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1205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151" y="7288148"/>
            <a:ext cx="44195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H430đ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113" y="6433184"/>
            <a:ext cx="1863089" cy="1089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109855" indent="114300">
              <a:lnSpc>
                <a:spcPts val="919"/>
              </a:lnSpc>
              <a:spcBef>
                <a:spcPts val="260"/>
              </a:spcBef>
            </a:pP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Hòn</a:t>
            </a:r>
            <a:r>
              <a:rPr sz="900" b="1" spc="-20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Đất</a:t>
            </a:r>
            <a:r>
              <a:rPr sz="9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ĐỨC.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–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HỘI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NHÀ</a:t>
            </a:r>
            <a:r>
              <a:rPr sz="800" dirty="0">
                <a:latin typeface="Arial"/>
                <a:cs typeface="Arial"/>
              </a:rPr>
              <a:t> VĂN: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HÀ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NỘI,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1995.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357tr.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;</a:t>
            </a:r>
            <a:endParaRPr sz="800">
              <a:latin typeface="Arial"/>
              <a:cs typeface="Arial"/>
            </a:endParaRPr>
          </a:p>
          <a:p>
            <a:pPr marL="88900">
              <a:lnSpc>
                <a:spcPts val="905"/>
              </a:lnSpc>
            </a:pPr>
            <a:r>
              <a:rPr sz="800" spc="-10" dirty="0">
                <a:latin typeface="Arial"/>
                <a:cs typeface="Arial"/>
              </a:rPr>
              <a:t>13*19cm.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88900">
              <a:lnSpc>
                <a:spcPts val="944"/>
              </a:lnSpc>
              <a:spcBef>
                <a:spcPts val="770"/>
              </a:spcBef>
            </a:pPr>
            <a:r>
              <a:rPr sz="800" dirty="0">
                <a:latin typeface="Arial"/>
                <a:cs typeface="Arial"/>
              </a:rPr>
              <a:t>Giá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tiền: </a:t>
            </a:r>
            <a:r>
              <a:rPr sz="800" spc="-10" dirty="0">
                <a:latin typeface="Arial"/>
                <a:cs typeface="Arial"/>
              </a:rPr>
              <a:t>25000đ</a:t>
            </a:r>
            <a:endParaRPr sz="800">
              <a:latin typeface="Arial"/>
              <a:cs typeface="Arial"/>
            </a:endParaRPr>
          </a:p>
          <a:p>
            <a:pPr marL="772160" algn="ctr">
              <a:lnSpc>
                <a:spcPts val="1065"/>
              </a:lnSpc>
            </a:pPr>
            <a:r>
              <a:rPr sz="900" b="1" spc="-25" dirty="0">
                <a:latin typeface="Calibri"/>
                <a:cs typeface="Calibri"/>
              </a:rPr>
              <a:t>V23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alibri"/>
              <a:cs typeface="Calibri"/>
            </a:endParaRPr>
          </a:p>
          <a:p>
            <a:pPr marL="807085" algn="ctr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H430đ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+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107Đ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9876" y="451104"/>
            <a:ext cx="3900170" cy="3505200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58419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459"/>
              </a:spcBef>
            </a:pP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“HÒN</a:t>
            </a:r>
            <a:r>
              <a:rPr sz="1600" b="1" spc="-5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ĐẤT”</a:t>
            </a:r>
            <a:endParaRPr sz="1600">
              <a:latin typeface="Times New Roman"/>
              <a:cs typeface="Times New Roman"/>
            </a:endParaRPr>
          </a:p>
          <a:p>
            <a:pPr marL="120650" marR="111125" algn="just">
              <a:lnSpc>
                <a:spcPct val="95900"/>
              </a:lnSpc>
              <a:spcBef>
                <a:spcPts val="715"/>
              </a:spcBef>
            </a:pPr>
            <a:r>
              <a:rPr sz="1600" dirty="0">
                <a:latin typeface="Times New Roman"/>
                <a:cs typeface="Times New Roman"/>
              </a:rPr>
              <a:t>Tiểu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thuyết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Hòn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Đất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bắt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đầu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viết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tại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Hội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Văn </a:t>
            </a:r>
            <a:r>
              <a:rPr sz="1600" spc="-20" dirty="0">
                <a:latin typeface="Times New Roman"/>
                <a:cs typeface="Times New Roman"/>
              </a:rPr>
              <a:t>Nghệ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Giải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Phóng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miền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Nam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đóng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giữa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những </a:t>
            </a:r>
            <a:r>
              <a:rPr sz="1600" dirty="0">
                <a:latin typeface="Times New Roman"/>
                <a:cs typeface="Times New Roman"/>
              </a:rPr>
              <a:t>cánh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rừng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già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thuộc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Đông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Bộ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cuối </a:t>
            </a:r>
            <a:r>
              <a:rPr sz="1600" dirty="0">
                <a:latin typeface="Times New Roman"/>
                <a:cs typeface="Times New Roman"/>
              </a:rPr>
              <a:t>năm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1964.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Sang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đầu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năm</a:t>
            </a:r>
            <a:r>
              <a:rPr sz="1600" spc="2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1965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thì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tôi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viết </a:t>
            </a:r>
            <a:r>
              <a:rPr sz="1600" spc="-10" dirty="0">
                <a:latin typeface="Times New Roman"/>
                <a:cs typeface="Times New Roman"/>
              </a:rPr>
              <a:t>xong.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Hòn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Đất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gởi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Hà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Nội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Nhà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xuất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bản </a:t>
            </a:r>
            <a:r>
              <a:rPr sz="1600" dirty="0">
                <a:latin typeface="Times New Roman"/>
                <a:cs typeface="Times New Roman"/>
              </a:rPr>
              <a:t>Văn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Học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xuất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bản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đầu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tiên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năm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1966,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đồng </a:t>
            </a:r>
            <a:r>
              <a:rPr sz="1600" dirty="0">
                <a:latin typeface="Times New Roman"/>
                <a:cs typeface="Times New Roman"/>
              </a:rPr>
              <a:t>thời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ở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miền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tác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phẩm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này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cùng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với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tập </a:t>
            </a:r>
            <a:r>
              <a:rPr sz="1600" dirty="0">
                <a:latin typeface="Times New Roman"/>
                <a:cs typeface="Times New Roman"/>
              </a:rPr>
              <a:t>truyện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bút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ký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Bức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thư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Cà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Mau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của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tôi </a:t>
            </a:r>
            <a:r>
              <a:rPr sz="1600" dirty="0">
                <a:latin typeface="Times New Roman"/>
                <a:cs typeface="Times New Roman"/>
              </a:rPr>
              <a:t>được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tặng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giải</a:t>
            </a:r>
            <a:r>
              <a:rPr sz="1600" spc="1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chính</a:t>
            </a:r>
            <a:r>
              <a:rPr sz="1600" spc="17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thức</a:t>
            </a:r>
            <a:r>
              <a:rPr sz="1600" spc="1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giải</a:t>
            </a:r>
            <a:r>
              <a:rPr sz="1600" spc="180" dirty="0"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thưởng </a:t>
            </a:r>
            <a:r>
              <a:rPr sz="1600" dirty="0">
                <a:latin typeface="Times New Roman"/>
                <a:cs typeface="Times New Roman"/>
              </a:rPr>
              <a:t>Nguyễn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Đình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Chiểu.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Tính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đến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nay,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Hòn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Đất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mắt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bạn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đọc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đã trên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 mươi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năm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được </a:t>
            </a:r>
            <a:r>
              <a:rPr sz="1600" dirty="0">
                <a:latin typeface="Times New Roman"/>
                <a:cs typeface="Times New Roman"/>
              </a:rPr>
              <a:t>tái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bản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tới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lần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thứ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tám.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Sách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cũng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đã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được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dịch </a:t>
            </a:r>
            <a:r>
              <a:rPr sz="1400" dirty="0">
                <a:latin typeface="Times New Roman"/>
                <a:cs typeface="Times New Roman"/>
              </a:rPr>
              <a:t>và xuất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bản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nhiều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thứ tiếng: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Anh,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Pháp,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Espéranto,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6372" y="5961888"/>
            <a:ext cx="4516120" cy="1652270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120650" marR="112395" indent="252729" algn="just">
              <a:lnSpc>
                <a:spcPct val="95700"/>
              </a:lnSpc>
              <a:spcBef>
                <a:spcPts val="530"/>
              </a:spcBef>
            </a:pPr>
            <a:r>
              <a:rPr sz="1600" dirty="0">
                <a:latin typeface="Times New Roman"/>
                <a:cs typeface="Times New Roman"/>
              </a:rPr>
              <a:t>Vì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sao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tôi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đã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chọn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trận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đánh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có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thật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xảy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tại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Hòn </a:t>
            </a:r>
            <a:r>
              <a:rPr sz="1600" dirty="0">
                <a:latin typeface="Times New Roman"/>
                <a:cs typeface="Times New Roman"/>
              </a:rPr>
              <a:t>Đất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Kiên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Giang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vào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cuối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1962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đó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để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viết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thành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một </a:t>
            </a:r>
            <a:r>
              <a:rPr sz="1600" dirty="0">
                <a:latin typeface="Times New Roman"/>
                <a:cs typeface="Times New Roman"/>
              </a:rPr>
              <a:t>tiểu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thuyết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có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cùng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tên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với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địa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danh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ấy?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Trước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hết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là </a:t>
            </a:r>
            <a:r>
              <a:rPr sz="1600" spc="-20" dirty="0">
                <a:latin typeface="Times New Roman"/>
                <a:cs typeface="Times New Roman"/>
              </a:rPr>
              <a:t>do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bản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thân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câu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chuyện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tựa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như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là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cả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miền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Nam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chiến </a:t>
            </a:r>
            <a:r>
              <a:rPr sz="1600" dirty="0">
                <a:latin typeface="Times New Roman"/>
                <a:cs typeface="Times New Roman"/>
              </a:rPr>
              <a:t>đấu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được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thu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nhỏ,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có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tính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tiêu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biểu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có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khả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năng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từ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cái </a:t>
            </a:r>
            <a:r>
              <a:rPr sz="1600" dirty="0">
                <a:latin typeface="Times New Roman"/>
                <a:cs typeface="Times New Roman"/>
              </a:rPr>
              <a:t>tiêu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biểu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mà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khái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quát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hóa,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thể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hiện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ở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các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mặt: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Tinh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288" y="7769352"/>
            <a:ext cx="7101840" cy="1842770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18745" marR="114935" algn="just">
              <a:lnSpc>
                <a:spcPct val="95600"/>
              </a:lnSpc>
              <a:spcBef>
                <a:spcPts val="1170"/>
              </a:spcBef>
            </a:pPr>
            <a:r>
              <a:rPr sz="1600" dirty="0">
                <a:latin typeface="Times New Roman"/>
                <a:cs typeface="Times New Roman"/>
              </a:rPr>
              <a:t>thần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quân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dân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đoàn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kết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chiến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đấu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bất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khuất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dưới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sự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lãnh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đạo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chặt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chẽ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của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Đảng,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vận </a:t>
            </a:r>
            <a:r>
              <a:rPr sz="1600" dirty="0">
                <a:latin typeface="Times New Roman"/>
                <a:cs typeface="Times New Roman"/>
              </a:rPr>
              <a:t>dụng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phối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hợp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mũi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giáp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công,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lực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lượng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đôi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bên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chênh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lệch,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điều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quan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trọng </a:t>
            </a:r>
            <a:r>
              <a:rPr sz="1600" dirty="0">
                <a:latin typeface="Times New Roman"/>
                <a:cs typeface="Times New Roman"/>
              </a:rPr>
              <a:t>hơn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cả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là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viết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câu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chuyện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này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như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gióng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lên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tiếng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chuông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báo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trước: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chiến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tranh </a:t>
            </a:r>
            <a:r>
              <a:rPr sz="1600" dirty="0">
                <a:latin typeface="Times New Roman"/>
                <a:cs typeface="Times New Roman"/>
              </a:rPr>
              <a:t>đặc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biệt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nói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riêng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chiến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tranh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xâm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lược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nói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chung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bất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kể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dưới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hình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thức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nào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do </a:t>
            </a:r>
            <a:r>
              <a:rPr sz="1600" dirty="0">
                <a:latin typeface="Times New Roman"/>
                <a:cs typeface="Times New Roman"/>
              </a:rPr>
              <a:t>Mỹ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tiến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hành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sẽ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thất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bại..."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5008" y="5999988"/>
            <a:ext cx="2339340" cy="1576705"/>
            <a:chOff x="445008" y="5999988"/>
            <a:chExt cx="2339340" cy="1576705"/>
          </a:xfrm>
        </p:grpSpPr>
        <p:sp>
          <p:nvSpPr>
            <p:cNvPr id="17" name="object 17"/>
            <p:cNvSpPr/>
            <p:nvPr/>
          </p:nvSpPr>
          <p:spPr>
            <a:xfrm>
              <a:off x="451104" y="6006084"/>
              <a:ext cx="2326640" cy="1564005"/>
            </a:xfrm>
            <a:custGeom>
              <a:avLst/>
              <a:gdLst/>
              <a:ahLst/>
              <a:cxnLst/>
              <a:rect l="l" t="t" r="r" b="b"/>
              <a:pathLst>
                <a:path w="2326640" h="1564004">
                  <a:moveTo>
                    <a:pt x="454914" y="0"/>
                  </a:moveTo>
                  <a:lnTo>
                    <a:pt x="451104" y="1564004"/>
                  </a:lnTo>
                </a:path>
                <a:path w="2326640" h="1564004">
                  <a:moveTo>
                    <a:pt x="0" y="320039"/>
                  </a:moveTo>
                  <a:lnTo>
                    <a:pt x="2326640" y="32829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268" y="7248144"/>
              <a:ext cx="237744" cy="2362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84604" y="7345680"/>
              <a:ext cx="952500" cy="9525"/>
            </a:xfrm>
            <a:custGeom>
              <a:avLst/>
              <a:gdLst/>
              <a:ahLst/>
              <a:cxnLst/>
              <a:rect l="l" t="t" r="r" b="b"/>
              <a:pathLst>
                <a:path w="952500" h="9525">
                  <a:moveTo>
                    <a:pt x="0" y="9525"/>
                  </a:moveTo>
                  <a:lnTo>
                    <a:pt x="9525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6051" y="4090415"/>
            <a:ext cx="7066915" cy="1668780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66675" rIns="0" bIns="0" rtlCol="0">
            <a:spAutoFit/>
          </a:bodyPr>
          <a:lstStyle/>
          <a:p>
            <a:pPr marL="120014" marR="111760" algn="just">
              <a:lnSpc>
                <a:spcPct val="95800"/>
              </a:lnSpc>
              <a:spcBef>
                <a:spcPts val="525"/>
              </a:spcBef>
            </a:pPr>
            <a:r>
              <a:rPr sz="1400" dirty="0">
                <a:latin typeface="Times New Roman"/>
                <a:cs typeface="Times New Roman"/>
              </a:rPr>
              <a:t>Đức,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Trung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Quốc,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Nhật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Bản...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Ngày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viết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Hòn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Đất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tôi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còn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rất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trẻ,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mới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hăm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chín.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Câu </a:t>
            </a:r>
            <a:r>
              <a:rPr sz="1600" dirty="0">
                <a:latin typeface="Times New Roman"/>
                <a:cs typeface="Times New Roman"/>
              </a:rPr>
              <a:t>chuyện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Hòn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Đất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là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một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câu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chuyện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về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một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trận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đánh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trong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hàng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ngàn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trận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đánh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xảy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trên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chiến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trường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miền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Nam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trong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giai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đoạn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sau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đồng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khởi,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Mỹ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tiến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hành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chiến </a:t>
            </a:r>
            <a:r>
              <a:rPr sz="1600" dirty="0">
                <a:latin typeface="Times New Roman"/>
                <a:cs typeface="Times New Roman"/>
              </a:rPr>
              <a:t>tranh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đặc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biệt.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Cuộc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chống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cự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diễn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ra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trong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Hòn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Đất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và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ngoài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xóm,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trong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thế </a:t>
            </a:r>
            <a:r>
              <a:rPr sz="1600" dirty="0">
                <a:latin typeface="Times New Roman"/>
                <a:cs typeface="Times New Roman"/>
              </a:rPr>
              <a:t>chênh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lệch: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bên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ta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có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mười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mấy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người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bị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vây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trong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với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vũ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khí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thô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sơ,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cũ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kỹ, </a:t>
            </a:r>
            <a:r>
              <a:rPr sz="1600" dirty="0">
                <a:latin typeface="Times New Roman"/>
                <a:cs typeface="Times New Roman"/>
              </a:rPr>
              <a:t>còn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phía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Mỹ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ngụy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gồm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tới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gần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hai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ngàn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quân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với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vũ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khí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tối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tân.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91668" y="426719"/>
            <a:ext cx="3070860" cy="3563620"/>
            <a:chOff x="391668" y="426719"/>
            <a:chExt cx="3070860" cy="356362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743" y="653795"/>
              <a:ext cx="2616708" cy="31089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91668" y="426719"/>
              <a:ext cx="3070860" cy="3563620"/>
            </a:xfrm>
            <a:custGeom>
              <a:avLst/>
              <a:gdLst/>
              <a:ahLst/>
              <a:cxnLst/>
              <a:rect l="l" t="t" r="r" b="b"/>
              <a:pathLst>
                <a:path w="3070860" h="3563620">
                  <a:moveTo>
                    <a:pt x="288798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335020"/>
                  </a:lnTo>
                  <a:lnTo>
                    <a:pt x="182880" y="3380740"/>
                  </a:lnTo>
                  <a:lnTo>
                    <a:pt x="2887980" y="3380740"/>
                  </a:lnTo>
                  <a:lnTo>
                    <a:pt x="2887980" y="3335020"/>
                  </a:lnTo>
                  <a:lnTo>
                    <a:pt x="228600" y="3335020"/>
                  </a:lnTo>
                  <a:lnTo>
                    <a:pt x="228600" y="228600"/>
                  </a:lnTo>
                  <a:lnTo>
                    <a:pt x="2842260" y="228600"/>
                  </a:lnTo>
                  <a:lnTo>
                    <a:pt x="2842260" y="3334512"/>
                  </a:lnTo>
                  <a:lnTo>
                    <a:pt x="2887980" y="3334512"/>
                  </a:lnTo>
                  <a:lnTo>
                    <a:pt x="2887980" y="228600"/>
                  </a:lnTo>
                  <a:lnTo>
                    <a:pt x="2887980" y="182880"/>
                  </a:lnTo>
                  <a:close/>
                </a:path>
                <a:path w="3070860" h="3563620">
                  <a:moveTo>
                    <a:pt x="307086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426460"/>
                  </a:lnTo>
                  <a:lnTo>
                    <a:pt x="0" y="3563620"/>
                  </a:lnTo>
                  <a:lnTo>
                    <a:pt x="3070860" y="3563620"/>
                  </a:lnTo>
                  <a:lnTo>
                    <a:pt x="3070860" y="3426460"/>
                  </a:lnTo>
                  <a:lnTo>
                    <a:pt x="137160" y="3426460"/>
                  </a:lnTo>
                  <a:lnTo>
                    <a:pt x="137160" y="137160"/>
                  </a:lnTo>
                  <a:lnTo>
                    <a:pt x="2933687" y="137160"/>
                  </a:lnTo>
                  <a:lnTo>
                    <a:pt x="2933687" y="3425952"/>
                  </a:lnTo>
                  <a:lnTo>
                    <a:pt x="3070860" y="3425952"/>
                  </a:lnTo>
                  <a:lnTo>
                    <a:pt x="3070860" y="137160"/>
                  </a:lnTo>
                  <a:lnTo>
                    <a:pt x="3070860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360"/>
            <a:ext cx="4640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10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9846" y="5899396"/>
            <a:ext cx="2550160" cy="1781810"/>
            <a:chOff x="339846" y="5899396"/>
            <a:chExt cx="2550160" cy="1781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9846" y="5899396"/>
              <a:ext cx="2549662" cy="17815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5196" y="5984747"/>
              <a:ext cx="2379345" cy="1610995"/>
            </a:xfrm>
            <a:custGeom>
              <a:avLst/>
              <a:gdLst/>
              <a:ahLst/>
              <a:cxnLst/>
              <a:rect l="l" t="t" r="r" b="b"/>
              <a:pathLst>
                <a:path w="2379345" h="1610995">
                  <a:moveTo>
                    <a:pt x="2378964" y="0"/>
                  </a:moveTo>
                  <a:lnTo>
                    <a:pt x="0" y="0"/>
                  </a:lnTo>
                  <a:lnTo>
                    <a:pt x="0" y="1610868"/>
                  </a:lnTo>
                  <a:lnTo>
                    <a:pt x="2378964" y="1610868"/>
                  </a:lnTo>
                  <a:lnTo>
                    <a:pt x="2378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196" y="5984747"/>
              <a:ext cx="2379345" cy="1610995"/>
            </a:xfrm>
            <a:custGeom>
              <a:avLst/>
              <a:gdLst/>
              <a:ahLst/>
              <a:cxnLst/>
              <a:rect l="l" t="t" r="r" b="b"/>
              <a:pathLst>
                <a:path w="2379345" h="1610995">
                  <a:moveTo>
                    <a:pt x="0" y="1610868"/>
                  </a:moveTo>
                  <a:lnTo>
                    <a:pt x="2378964" y="1610868"/>
                  </a:lnTo>
                  <a:lnTo>
                    <a:pt x="2378964" y="0"/>
                  </a:lnTo>
                  <a:lnTo>
                    <a:pt x="0" y="0"/>
                  </a:lnTo>
                  <a:lnTo>
                    <a:pt x="0" y="1610868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963" y="6057899"/>
              <a:ext cx="489204" cy="2057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12113" y="6046088"/>
            <a:ext cx="1863089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NGÔN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VĨNH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963" y="6166103"/>
            <a:ext cx="411480" cy="2392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4151" y="6026886"/>
            <a:ext cx="441959" cy="309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 marR="58419" indent="-59690">
              <a:lnSpc>
                <a:spcPct val="116300"/>
              </a:lnSpc>
              <a:spcBef>
                <a:spcPts val="95"/>
              </a:spcBef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  </a:t>
            </a:r>
            <a:r>
              <a:rPr sz="800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STK</a:t>
            </a:r>
            <a:r>
              <a:rPr sz="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1208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4151" y="7288148"/>
            <a:ext cx="44195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B254k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2113" y="6433184"/>
            <a:ext cx="1863089" cy="1089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8900" marR="151130" indent="114300">
              <a:lnSpc>
                <a:spcPts val="919"/>
              </a:lnSpc>
              <a:spcBef>
                <a:spcPts val="260"/>
              </a:spcBef>
            </a:pP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Phía</a:t>
            </a:r>
            <a:r>
              <a:rPr sz="9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Sau</a:t>
            </a:r>
            <a:r>
              <a:rPr sz="900" b="1" spc="-1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cổng</a:t>
            </a:r>
            <a:r>
              <a:rPr sz="9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900" b="1" dirty="0">
                <a:solidFill>
                  <a:srgbClr val="1F3863"/>
                </a:solidFill>
                <a:latin typeface="Times New Roman"/>
                <a:cs typeface="Times New Roman"/>
              </a:rPr>
              <a:t>Trời </a:t>
            </a:r>
            <a:r>
              <a:rPr sz="800" dirty="0">
                <a:latin typeface="Arial"/>
                <a:cs typeface="Arial"/>
              </a:rPr>
              <a:t>/ </a:t>
            </a:r>
            <a:r>
              <a:rPr sz="800" spc="-20" dirty="0">
                <a:latin typeface="Arial"/>
                <a:cs typeface="Arial"/>
              </a:rPr>
              <a:t>NGÔN </a:t>
            </a:r>
            <a:r>
              <a:rPr sz="800" dirty="0">
                <a:latin typeface="Arial"/>
                <a:cs typeface="Arial"/>
              </a:rPr>
              <a:t>VĨNH.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–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CÔNG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NHÂN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DÂN: </a:t>
            </a:r>
            <a:r>
              <a:rPr sz="800" spc="-25" dirty="0">
                <a:latin typeface="Arial"/>
                <a:cs typeface="Arial"/>
              </a:rPr>
              <a:t>HÀ</a:t>
            </a:r>
            <a:r>
              <a:rPr sz="800" dirty="0">
                <a:latin typeface="Arial"/>
                <a:cs typeface="Arial"/>
              </a:rPr>
              <a:t> NỘI,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1985.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502tr.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;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13*19cm.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88900">
              <a:lnSpc>
                <a:spcPts val="944"/>
              </a:lnSpc>
              <a:spcBef>
                <a:spcPts val="750"/>
              </a:spcBef>
            </a:pPr>
            <a:r>
              <a:rPr sz="800" dirty="0">
                <a:latin typeface="Arial"/>
                <a:cs typeface="Arial"/>
              </a:rPr>
              <a:t>Giá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tiền: </a:t>
            </a:r>
            <a:r>
              <a:rPr sz="800" spc="-10" dirty="0">
                <a:latin typeface="Arial"/>
                <a:cs typeface="Arial"/>
              </a:rPr>
              <a:t>195000đ</a:t>
            </a:r>
            <a:endParaRPr sz="800">
              <a:latin typeface="Arial"/>
              <a:cs typeface="Arial"/>
            </a:endParaRPr>
          </a:p>
          <a:p>
            <a:pPr marR="419734" algn="r">
              <a:lnSpc>
                <a:spcPts val="1065"/>
              </a:lnSpc>
            </a:pPr>
            <a:r>
              <a:rPr sz="900" b="1" spc="-25" dirty="0">
                <a:latin typeface="Calibri"/>
                <a:cs typeface="Calibri"/>
              </a:rPr>
              <a:t>V23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Calibri"/>
              <a:cs typeface="Calibri"/>
            </a:endParaRPr>
          </a:p>
          <a:p>
            <a:pPr marL="1044575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B254k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+ </a:t>
            </a:r>
            <a:r>
              <a:rPr sz="700" b="1" spc="-10" dirty="0">
                <a:latin typeface="Arial"/>
                <a:cs typeface="Arial"/>
              </a:rPr>
              <a:t>NG454V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9876" y="451104"/>
            <a:ext cx="3900170" cy="3465829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091565" marR="257810" indent="-823594">
              <a:lnSpc>
                <a:spcPts val="1820"/>
              </a:lnSpc>
              <a:spcBef>
                <a:spcPts val="620"/>
              </a:spcBef>
            </a:pP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Nhà</a:t>
            </a:r>
            <a:r>
              <a:rPr sz="1600" b="1" spc="-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Văn</a:t>
            </a:r>
            <a:r>
              <a:rPr sz="1600" b="1" spc="-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Ngôn</a:t>
            </a:r>
            <a:r>
              <a:rPr sz="1600" b="1" spc="-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Vĩnh</a:t>
            </a:r>
            <a:r>
              <a:rPr sz="1600" b="1" spc="-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Và</a:t>
            </a:r>
            <a:r>
              <a:rPr sz="1600" b="1" spc="-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Chuyện</a:t>
            </a:r>
            <a:r>
              <a:rPr sz="1600" b="1" spc="-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“BÊN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KIA</a:t>
            </a:r>
            <a:r>
              <a:rPr sz="1600" b="1" spc="-5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CỔNG</a:t>
            </a:r>
            <a:r>
              <a:rPr sz="1600" b="1" spc="-5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TRỜI”</a:t>
            </a:r>
            <a:endParaRPr sz="1600">
              <a:latin typeface="Times New Roman"/>
              <a:cs typeface="Times New Roman"/>
            </a:endParaRPr>
          </a:p>
          <a:p>
            <a:pPr marL="120650" marR="109220" indent="457200" algn="just">
              <a:lnSpc>
                <a:spcPct val="95800"/>
              </a:lnSpc>
              <a:spcBef>
                <a:spcPts val="700"/>
              </a:spcBef>
            </a:pPr>
            <a:r>
              <a:rPr sz="1400" dirty="0">
                <a:latin typeface="Times New Roman"/>
                <a:cs typeface="Times New Roman"/>
              </a:rPr>
              <a:t>Nhiều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người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vẫn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nhắc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ông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với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sách </a:t>
            </a:r>
            <a:r>
              <a:rPr sz="1400" dirty="0">
                <a:latin typeface="Times New Roman"/>
                <a:cs typeface="Times New Roman"/>
              </a:rPr>
              <a:t>có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cái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tên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giản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dị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như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nó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vốn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có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"Cuộc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chiến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đấu </a:t>
            </a:r>
            <a:r>
              <a:rPr sz="1400" dirty="0">
                <a:latin typeface="Times New Roman"/>
                <a:cs typeface="Times New Roman"/>
              </a:rPr>
              <a:t>bảo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vệ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Đồng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Văn"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được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phát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hành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nội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bộ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(Bộ </a:t>
            </a:r>
            <a:r>
              <a:rPr sz="1400" dirty="0">
                <a:latin typeface="Times New Roman"/>
                <a:cs typeface="Times New Roman"/>
              </a:rPr>
              <a:t>Công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an)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vào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năm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1977.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Khi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sách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được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xuất </a:t>
            </a:r>
            <a:r>
              <a:rPr sz="1400" dirty="0">
                <a:latin typeface="Times New Roman"/>
                <a:cs typeface="Times New Roman"/>
              </a:rPr>
              <a:t>bản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công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khai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(năm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1985)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đã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đổi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tên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là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"Bên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kia </a:t>
            </a:r>
            <a:r>
              <a:rPr sz="1400" dirty="0">
                <a:latin typeface="Times New Roman"/>
                <a:cs typeface="Times New Roman"/>
              </a:rPr>
              <a:t>cổng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trời"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hơn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500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trang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dày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dặn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hấp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dẫn.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Với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tiểu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thuyết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liệu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này,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nhà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Ngôn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Vĩnh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đã </a:t>
            </a:r>
            <a:r>
              <a:rPr sz="1400" dirty="0">
                <a:latin typeface="Times New Roman"/>
                <a:cs typeface="Times New Roman"/>
              </a:rPr>
              <a:t>đóng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đinh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tên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tuổi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mình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vào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dấu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ấn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học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đề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tài </a:t>
            </a:r>
            <a:r>
              <a:rPr sz="1400" dirty="0">
                <a:latin typeface="Times New Roman"/>
                <a:cs typeface="Times New Roman"/>
              </a:rPr>
              <a:t>bảo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vệ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ninh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Tổ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quốc,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đưa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vùng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đất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Đồng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Văn, </a:t>
            </a:r>
            <a:r>
              <a:rPr sz="1400" dirty="0">
                <a:latin typeface="Times New Roman"/>
                <a:cs typeface="Times New Roman"/>
              </a:rPr>
              <a:t>Hà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Giang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trở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thành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điểm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hẹn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lịch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sử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mà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sau </a:t>
            </a:r>
            <a:r>
              <a:rPr sz="1400" dirty="0">
                <a:latin typeface="Times New Roman"/>
                <a:cs typeface="Times New Roman"/>
              </a:rPr>
              <a:t>này,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chính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sách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đã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trở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thành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"kim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chỉ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nam" </a:t>
            </a:r>
            <a:r>
              <a:rPr sz="1400" dirty="0">
                <a:latin typeface="Times New Roman"/>
                <a:cs typeface="Times New Roman"/>
              </a:rPr>
              <a:t>dẫn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đường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chỉ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lối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nhiều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bạn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đọc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các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nhà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văn </a:t>
            </a:r>
            <a:r>
              <a:rPr sz="1400" dirty="0">
                <a:latin typeface="Times New Roman"/>
                <a:cs typeface="Times New Roman"/>
              </a:rPr>
              <a:t>tìm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đến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vùng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đất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địa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đầu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Tổ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quốc. Nhà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Ngôn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6372" y="5958840"/>
            <a:ext cx="4516120" cy="1663064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120650" marR="110489" algn="just">
              <a:lnSpc>
                <a:spcPct val="101400"/>
              </a:lnSpc>
              <a:spcBef>
                <a:spcPts val="490"/>
              </a:spcBef>
            </a:pPr>
            <a:r>
              <a:rPr sz="1400" dirty="0">
                <a:latin typeface="Calibri"/>
                <a:cs typeface="Calibri"/>
              </a:rPr>
              <a:t>hợp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Hà Nội.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Năm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1968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ông về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làm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phóng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viên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Báo Công </a:t>
            </a:r>
            <a:r>
              <a:rPr sz="1400" spc="-25" dirty="0">
                <a:latin typeface="Calibri"/>
                <a:cs typeface="Calibri"/>
              </a:rPr>
              <a:t>an </a:t>
            </a:r>
            <a:r>
              <a:rPr sz="1400" dirty="0">
                <a:latin typeface="Calibri"/>
                <a:cs typeface="Calibri"/>
              </a:rPr>
              <a:t>nhân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dân.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một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người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đam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mê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văn</a:t>
            </a:r>
            <a:r>
              <a:rPr sz="1400" spc="11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học,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nên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dù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đã</a:t>
            </a:r>
            <a:r>
              <a:rPr sz="1400" spc="1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làm </a:t>
            </a:r>
            <a:r>
              <a:rPr sz="1400" dirty="0">
                <a:latin typeface="Calibri"/>
                <a:cs typeface="Calibri"/>
              </a:rPr>
              <a:t>phóng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viên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Báo</a:t>
            </a:r>
            <a:r>
              <a:rPr sz="1400" spc="1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Công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nhân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dân,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nhưng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ông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không</a:t>
            </a:r>
            <a:r>
              <a:rPr sz="1400" spc="1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viết </a:t>
            </a:r>
            <a:r>
              <a:rPr sz="1400" dirty="0">
                <a:latin typeface="Calibri"/>
                <a:cs typeface="Calibri"/>
              </a:rPr>
              <a:t>án,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viết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phản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ánh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tin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bài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mà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cái</a:t>
            </a:r>
            <a:r>
              <a:rPr sz="1400" spc="1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tạng</a:t>
            </a:r>
            <a:r>
              <a:rPr sz="1400" spc="1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của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ông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vẫn</a:t>
            </a:r>
            <a:r>
              <a:rPr sz="1400" spc="1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là</a:t>
            </a:r>
            <a:r>
              <a:rPr sz="1400" spc="1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viết </a:t>
            </a:r>
            <a:r>
              <a:rPr sz="1400" spc="-10" dirty="0">
                <a:latin typeface="Calibri"/>
                <a:cs typeface="Calibri"/>
              </a:rPr>
              <a:t>những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bài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ký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chân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dung,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nhân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vật,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ná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như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bút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ký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văn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học </a:t>
            </a:r>
            <a:r>
              <a:rPr sz="1400" dirty="0">
                <a:latin typeface="Calibri"/>
                <a:cs typeface="Calibri"/>
              </a:rPr>
              <a:t>và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gần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với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văn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chương.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Rồi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việc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gì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đến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đã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đến,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dường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như </a:t>
            </a:r>
            <a:r>
              <a:rPr sz="1400" dirty="0">
                <a:latin typeface="Times New Roman"/>
                <a:cs typeface="Times New Roman"/>
              </a:rPr>
              <a:t>con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đường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trở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thành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nhà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đã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có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trong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số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phận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của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ông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để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8431" y="7748016"/>
            <a:ext cx="7101840" cy="2049780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118745" marR="109855" algn="just">
              <a:lnSpc>
                <a:spcPct val="95700"/>
              </a:lnSpc>
              <a:spcBef>
                <a:spcPts val="540"/>
              </a:spcBef>
              <a:tabLst>
                <a:tab pos="5606415" algn="l"/>
              </a:tabLst>
            </a:pPr>
            <a:r>
              <a:rPr sz="1400" dirty="0">
                <a:latin typeface="Times New Roman"/>
                <a:cs typeface="Times New Roman"/>
              </a:rPr>
              <a:t>trao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gửi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phận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sự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đi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tiểu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thuyết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đầy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dấu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ấn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ninh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ngay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từ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những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ngày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đầu </a:t>
            </a:r>
            <a:r>
              <a:rPr sz="1400" dirty="0">
                <a:latin typeface="Times New Roman"/>
                <a:cs typeface="Times New Roman"/>
              </a:rPr>
              <a:t>lập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nghiệp.Nhà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Ngôn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Vĩnh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chia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sẻ: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"Khi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trở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thành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phóng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viên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Báo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Công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nhân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dân,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vì </a:t>
            </a:r>
            <a:r>
              <a:rPr sz="1400" dirty="0">
                <a:latin typeface="Times New Roman"/>
                <a:cs typeface="Times New Roman"/>
              </a:rPr>
              <a:t>say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mê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chương,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nên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cố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gắng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những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bài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có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tính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học.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Đọc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Báo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Công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nhân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dân, </a:t>
            </a:r>
            <a:r>
              <a:rPr sz="1400" dirty="0">
                <a:latin typeface="Times New Roman"/>
                <a:cs typeface="Times New Roman"/>
              </a:rPr>
              <a:t>phát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hiện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năm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1970,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nhà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Lê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Tri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Kỷ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triệu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tập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dự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trại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tác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học.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Đây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là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trại </a:t>
            </a:r>
            <a:r>
              <a:rPr sz="1400" dirty="0">
                <a:latin typeface="Times New Roman"/>
                <a:cs typeface="Times New Roman"/>
              </a:rPr>
              <a:t>sáng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tác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học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đầu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tiên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của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Bộ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tổ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chức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tại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Tây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Hồ.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được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phân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công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chị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Nguyễn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Thị </a:t>
            </a:r>
            <a:r>
              <a:rPr sz="1400" dirty="0">
                <a:latin typeface="Times New Roman"/>
                <a:cs typeface="Times New Roman"/>
              </a:rPr>
              <a:t>Minh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Châu,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Trưởng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Công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xã,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hùng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Lực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lượng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vũ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nhân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dân.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Năm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1972,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nhà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Lê </a:t>
            </a:r>
            <a:r>
              <a:rPr sz="1400" dirty="0">
                <a:latin typeface="Times New Roman"/>
                <a:cs typeface="Times New Roman"/>
              </a:rPr>
              <a:t>Tri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Kỷ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triệu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tập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số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cây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bút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tham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Đoàn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nghệ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của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Bộ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Quảng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Trị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-25" dirty="0">
                <a:latin typeface="Times New Roman"/>
                <a:cs typeface="Times New Roman"/>
              </a:rPr>
              <a:t> các </a:t>
            </a:r>
            <a:r>
              <a:rPr sz="1400" dirty="0">
                <a:latin typeface="Times New Roman"/>
                <a:cs typeface="Times New Roman"/>
              </a:rPr>
              <a:t>chiến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sĩ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ninh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giải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phóng.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Thời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gian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này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tôi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số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truyện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ngắn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như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"Bông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hoa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lạ",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"Chiều </a:t>
            </a:r>
            <a:r>
              <a:rPr sz="1400" dirty="0">
                <a:latin typeface="Times New Roman"/>
                <a:cs typeface="Times New Roman"/>
              </a:rPr>
              <a:t>sâu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quá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khứ"…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800" dirty="0">
                <a:latin typeface="Calibri"/>
                <a:cs typeface="Calibri"/>
              </a:rPr>
              <a:t>Theo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Ninh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Thế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Giới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5008" y="5999988"/>
            <a:ext cx="2339340" cy="1576705"/>
            <a:chOff x="445008" y="5999988"/>
            <a:chExt cx="2339340" cy="1576705"/>
          </a:xfrm>
        </p:grpSpPr>
        <p:sp>
          <p:nvSpPr>
            <p:cNvPr id="17" name="object 17"/>
            <p:cNvSpPr/>
            <p:nvPr/>
          </p:nvSpPr>
          <p:spPr>
            <a:xfrm>
              <a:off x="451104" y="6006084"/>
              <a:ext cx="2326640" cy="1564005"/>
            </a:xfrm>
            <a:custGeom>
              <a:avLst/>
              <a:gdLst/>
              <a:ahLst/>
              <a:cxnLst/>
              <a:rect l="l" t="t" r="r" b="b"/>
              <a:pathLst>
                <a:path w="2326640" h="1564004">
                  <a:moveTo>
                    <a:pt x="454914" y="0"/>
                  </a:moveTo>
                  <a:lnTo>
                    <a:pt x="451104" y="1564004"/>
                  </a:lnTo>
                </a:path>
                <a:path w="2326640" h="1564004">
                  <a:moveTo>
                    <a:pt x="0" y="320039"/>
                  </a:moveTo>
                  <a:lnTo>
                    <a:pt x="2326640" y="328294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2268" y="7248144"/>
              <a:ext cx="237744" cy="23621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784604" y="7345680"/>
              <a:ext cx="952500" cy="9525"/>
            </a:xfrm>
            <a:custGeom>
              <a:avLst/>
              <a:gdLst/>
              <a:ahLst/>
              <a:cxnLst/>
              <a:rect l="l" t="t" r="r" b="b"/>
              <a:pathLst>
                <a:path w="952500" h="9525">
                  <a:moveTo>
                    <a:pt x="0" y="9525"/>
                  </a:moveTo>
                  <a:lnTo>
                    <a:pt x="9525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16051" y="4043171"/>
            <a:ext cx="7066915" cy="1777364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67945" rIns="0" bIns="0" rtlCol="0">
            <a:spAutoFit/>
          </a:bodyPr>
          <a:lstStyle/>
          <a:p>
            <a:pPr marL="120014" marR="109855" algn="just">
              <a:lnSpc>
                <a:spcPct val="95700"/>
              </a:lnSpc>
              <a:spcBef>
                <a:spcPts val="535"/>
              </a:spcBef>
            </a:pPr>
            <a:r>
              <a:rPr sz="1400" dirty="0">
                <a:latin typeface="Times New Roman"/>
                <a:cs typeface="Times New Roman"/>
              </a:rPr>
              <a:t>Vĩnh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tiếp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khách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trong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căn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phòng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đầy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sách,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tranh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ảnh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kỷ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niệm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đời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làm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nghề.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Dường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như </a:t>
            </a:r>
            <a:r>
              <a:rPr sz="1400" dirty="0">
                <a:latin typeface="Times New Roman"/>
                <a:cs typeface="Times New Roman"/>
              </a:rPr>
              <a:t>khung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cảnh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xung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quanh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ông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vẫn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còn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âm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vang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những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tiếng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vọng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vang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của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thời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xa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xưa,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hồi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mà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sách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"Bên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kia cổng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trời"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trở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thành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"hiện tượng"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nổi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bật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trong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làng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nghệ. Nhà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văn </a:t>
            </a:r>
            <a:r>
              <a:rPr sz="1400" dirty="0">
                <a:latin typeface="Times New Roman"/>
                <a:cs typeface="Times New Roman"/>
              </a:rPr>
              <a:t>Ngôn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Vĩnh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vẫn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thế,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từ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tốn,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điềm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đạm.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Kể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lại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việc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sách,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ông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thủng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thẳng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với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từng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chi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tiết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câu </a:t>
            </a:r>
            <a:r>
              <a:rPr sz="1400" dirty="0">
                <a:latin typeface="Times New Roman"/>
                <a:cs typeface="Times New Roman"/>
              </a:rPr>
              <a:t>chuyện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mà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ông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là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nhân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chứng,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một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người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chép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sử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về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những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câu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chuyện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vị, đặc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biệt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để </a:t>
            </a:r>
            <a:r>
              <a:rPr sz="1400" dirty="0">
                <a:latin typeface="Times New Roman"/>
                <a:cs typeface="Times New Roman"/>
              </a:rPr>
              <a:t>viết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nên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cuốn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tiểu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thuyết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liệu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độc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đáo,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đầy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lý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thú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của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dòng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học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đề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tài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ninh.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Cuốn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sách </a:t>
            </a:r>
            <a:r>
              <a:rPr sz="1200" dirty="0">
                <a:latin typeface="Times New Roman"/>
                <a:cs typeface="Times New Roman"/>
              </a:rPr>
              <a:t>mà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tiếng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vang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của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nó,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còn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lưu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lại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không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chỉ đến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thời điểm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này,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mà tôi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nghĩ,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nó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còn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nhiều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thế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hệ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kế </a:t>
            </a:r>
            <a:r>
              <a:rPr sz="1400" dirty="0">
                <a:latin typeface="Times New Roman"/>
                <a:cs typeface="Times New Roman"/>
              </a:rPr>
              <a:t>tiếp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bởi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tính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thời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sự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và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hấp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dẫn.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Nhà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Ngôn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Vĩnh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tốt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nghiệp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khoa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Văn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trường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Đại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học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Tổng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0811" y="426719"/>
            <a:ext cx="3081655" cy="3511550"/>
            <a:chOff x="400811" y="426719"/>
            <a:chExt cx="3081655" cy="351155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887" y="653795"/>
              <a:ext cx="2627376" cy="30571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0812" y="426719"/>
              <a:ext cx="3081655" cy="3511550"/>
            </a:xfrm>
            <a:custGeom>
              <a:avLst/>
              <a:gdLst/>
              <a:ahLst/>
              <a:cxnLst/>
              <a:rect l="l" t="t" r="r" b="b"/>
              <a:pathLst>
                <a:path w="3081654" h="3511550">
                  <a:moveTo>
                    <a:pt x="2898648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3282950"/>
                  </a:lnTo>
                  <a:lnTo>
                    <a:pt x="182880" y="3328670"/>
                  </a:lnTo>
                  <a:lnTo>
                    <a:pt x="2898648" y="3328670"/>
                  </a:lnTo>
                  <a:lnTo>
                    <a:pt x="2898648" y="3282950"/>
                  </a:lnTo>
                  <a:lnTo>
                    <a:pt x="228600" y="3282950"/>
                  </a:lnTo>
                  <a:lnTo>
                    <a:pt x="228600" y="228600"/>
                  </a:lnTo>
                  <a:lnTo>
                    <a:pt x="2852928" y="228600"/>
                  </a:lnTo>
                  <a:lnTo>
                    <a:pt x="2852928" y="3282696"/>
                  </a:lnTo>
                  <a:lnTo>
                    <a:pt x="2898648" y="3282696"/>
                  </a:lnTo>
                  <a:lnTo>
                    <a:pt x="2898648" y="228600"/>
                  </a:lnTo>
                  <a:lnTo>
                    <a:pt x="2898648" y="182880"/>
                  </a:lnTo>
                  <a:close/>
                </a:path>
                <a:path w="3081654" h="3511550">
                  <a:moveTo>
                    <a:pt x="3081528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3374390"/>
                  </a:lnTo>
                  <a:lnTo>
                    <a:pt x="0" y="3511550"/>
                  </a:lnTo>
                  <a:lnTo>
                    <a:pt x="3081528" y="3511550"/>
                  </a:lnTo>
                  <a:lnTo>
                    <a:pt x="3081528" y="3374390"/>
                  </a:lnTo>
                  <a:lnTo>
                    <a:pt x="137160" y="3374390"/>
                  </a:lnTo>
                  <a:lnTo>
                    <a:pt x="137160" y="137160"/>
                  </a:lnTo>
                  <a:lnTo>
                    <a:pt x="2944368" y="137160"/>
                  </a:lnTo>
                  <a:lnTo>
                    <a:pt x="2944368" y="3374136"/>
                  </a:lnTo>
                  <a:lnTo>
                    <a:pt x="3081528" y="3374136"/>
                  </a:lnTo>
                  <a:lnTo>
                    <a:pt x="3081528" y="137160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04838" y="9516567"/>
            <a:ext cx="1689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Calibri"/>
                <a:cs typeface="Calibri"/>
              </a:rPr>
              <a:t>11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33" y="5548876"/>
            <a:ext cx="2548117" cy="184557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23672" y="5634228"/>
            <a:ext cx="2377440" cy="1675130"/>
            <a:chOff x="423672" y="5634228"/>
            <a:chExt cx="2377440" cy="1675130"/>
          </a:xfrm>
        </p:grpSpPr>
        <p:sp>
          <p:nvSpPr>
            <p:cNvPr id="5" name="object 5"/>
            <p:cNvSpPr/>
            <p:nvPr/>
          </p:nvSpPr>
          <p:spPr>
            <a:xfrm>
              <a:off x="423672" y="5634228"/>
              <a:ext cx="2377440" cy="1675130"/>
            </a:xfrm>
            <a:custGeom>
              <a:avLst/>
              <a:gdLst/>
              <a:ahLst/>
              <a:cxnLst/>
              <a:rect l="l" t="t" r="r" b="b"/>
              <a:pathLst>
                <a:path w="2377440" h="1675129">
                  <a:moveTo>
                    <a:pt x="2377440" y="0"/>
                  </a:moveTo>
                  <a:lnTo>
                    <a:pt x="0" y="0"/>
                  </a:lnTo>
                  <a:lnTo>
                    <a:pt x="0" y="1674876"/>
                  </a:lnTo>
                  <a:lnTo>
                    <a:pt x="2377440" y="1674876"/>
                  </a:lnTo>
                  <a:lnTo>
                    <a:pt x="2377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0" y="5708904"/>
              <a:ext cx="489203" cy="2057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2440" y="5815584"/>
              <a:ext cx="411479" cy="239267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94715" y="5605271"/>
          <a:ext cx="2378075" cy="1673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695"/>
                <a:gridCol w="1897380"/>
              </a:tblGrid>
              <a:tr h="366395">
                <a:tc>
                  <a:txBody>
                    <a:bodyPr/>
                    <a:lstStyle/>
                    <a:p>
                      <a:pPr marL="118745" marR="66040" indent="-58419">
                        <a:lnSpc>
                          <a:spcPct val="114999"/>
                        </a:lnSpc>
                        <a:spcBef>
                          <a:spcPts val="455"/>
                        </a:spcBef>
                      </a:pP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   </a:t>
                      </a:r>
                      <a:r>
                        <a:rPr sz="800" u="sng" spc="-9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STK</a:t>
                      </a:r>
                      <a:r>
                        <a:rPr sz="800" u="sng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2031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7785" marB="0">
                    <a:lnL w="76200">
                      <a:solidFill>
                        <a:srgbClr val="00AFE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AFE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800" b="1" dirty="0">
                          <a:latin typeface="Arial"/>
                          <a:cs typeface="Arial"/>
                        </a:rPr>
                        <a:t>VĂN</a:t>
                      </a:r>
                      <a:r>
                        <a:rPr sz="8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latin typeface="Arial"/>
                          <a:cs typeface="Arial"/>
                        </a:rPr>
                        <a:t>HÓA</a:t>
                      </a:r>
                      <a:r>
                        <a:rPr sz="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latin typeface="Arial"/>
                          <a:cs typeface="Arial"/>
                        </a:rPr>
                        <a:t>THÔNGTIN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FEF"/>
                      </a:solidFill>
                      <a:prstDash val="solid"/>
                    </a:lnR>
                    <a:lnT w="76200">
                      <a:solidFill>
                        <a:srgbClr val="00AFE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07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18745">
                        <a:lnSpc>
                          <a:spcPct val="100000"/>
                        </a:lnSpc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Ch500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6200">
                      <a:solidFill>
                        <a:srgbClr val="00AFEF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AFE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50">
                        <a:latin typeface="Times New Roman"/>
                        <a:cs typeface="Times New Roman"/>
                      </a:endParaRPr>
                    </a:p>
                    <a:p>
                      <a:pPr marL="95885" marR="131445" indent="114300">
                        <a:lnSpc>
                          <a:spcPct val="101400"/>
                        </a:lnSpc>
                      </a:pP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CHỦ</a:t>
                      </a:r>
                      <a:r>
                        <a:rPr sz="7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TỊCH</a:t>
                      </a:r>
                      <a:r>
                        <a:rPr sz="7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HỒ</a:t>
                      </a:r>
                      <a:r>
                        <a:rPr sz="7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CHÍ</a:t>
                      </a:r>
                      <a:r>
                        <a:rPr sz="7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MINH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VÀ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ĐẠI</a:t>
                      </a:r>
                      <a:r>
                        <a:rPr sz="7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TƯỚNG</a:t>
                      </a:r>
                      <a:r>
                        <a:rPr sz="700" b="1" spc="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VÕ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NGUYÊN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GIÁP</a:t>
                      </a:r>
                      <a:r>
                        <a:rPr sz="700" b="1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VỚI</a:t>
                      </a:r>
                      <a:r>
                        <a:rPr sz="7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QUÂN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ĐỘI</a:t>
                      </a:r>
                      <a:r>
                        <a:rPr sz="7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NHÂN</a:t>
                      </a:r>
                      <a:r>
                        <a:rPr sz="7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DÂN</a:t>
                      </a:r>
                      <a:r>
                        <a:rPr sz="700" b="1" spc="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VIỆT</a:t>
                      </a:r>
                      <a:r>
                        <a:rPr sz="7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NAM</a:t>
                      </a:r>
                      <a:r>
                        <a:rPr sz="7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ANH</a:t>
                      </a:r>
                      <a:r>
                        <a:rPr sz="7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HÙNG</a:t>
                      </a:r>
                      <a:r>
                        <a:rPr sz="700" b="1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/.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VĂN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latin typeface="Arial"/>
                          <a:cs typeface="Arial"/>
                        </a:rPr>
                        <a:t>HÓA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95885" marR="2686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dirty="0">
                          <a:latin typeface="Arial"/>
                          <a:cs typeface="Arial"/>
                        </a:rPr>
                        <a:t>THÔNGTIN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7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Văn</a:t>
                      </a:r>
                      <a:r>
                        <a:rPr sz="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Hóa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– Thông</a:t>
                      </a:r>
                      <a:r>
                        <a:rPr sz="7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Tin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25" dirty="0">
                          <a:latin typeface="Arial"/>
                          <a:cs typeface="Arial"/>
                        </a:rPr>
                        <a:t>HÀ</a:t>
                      </a:r>
                      <a:r>
                        <a:rPr sz="700" spc="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NỘI,</a:t>
                      </a:r>
                      <a:r>
                        <a:rPr sz="7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2014.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400tr.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latin typeface="Arial"/>
                          <a:cs typeface="Arial"/>
                        </a:rPr>
                        <a:t>;</a:t>
                      </a:r>
                      <a:r>
                        <a:rPr sz="7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latin typeface="Arial"/>
                          <a:cs typeface="Arial"/>
                        </a:rPr>
                        <a:t>13*27cm.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ts val="944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Giá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tiền: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260000đ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868044">
                        <a:lnSpc>
                          <a:spcPts val="1065"/>
                        </a:lnSpc>
                        <a:tabLst>
                          <a:tab pos="1258570" algn="l"/>
                          <a:tab pos="1832610" algn="l"/>
                        </a:tabLst>
                      </a:pPr>
                      <a:r>
                        <a:rPr sz="9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r>
                        <a:rPr sz="900" b="1" u="heavy" spc="-20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9(V)</a:t>
                      </a:r>
                      <a:r>
                        <a:rPr sz="9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Calibri"/>
                          <a:cs typeface="Calibri"/>
                        </a:rPr>
                        <a:t>	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050925">
                        <a:lnSpc>
                          <a:spcPct val="100000"/>
                        </a:lnSpc>
                      </a:pPr>
                      <a:r>
                        <a:rPr sz="700" b="1" dirty="0">
                          <a:latin typeface="Arial"/>
                          <a:cs typeface="Arial"/>
                        </a:rPr>
                        <a:t>Ch500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7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latin typeface="Arial"/>
                          <a:cs typeface="Arial"/>
                        </a:rPr>
                        <a:t>NG454V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AFE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AFE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3582923" y="417576"/>
            <a:ext cx="3901440" cy="3103245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69545" marR="161925" indent="1270" algn="ctr">
              <a:lnSpc>
                <a:spcPct val="95900"/>
              </a:lnSpc>
              <a:spcBef>
                <a:spcPts val="560"/>
              </a:spcBef>
            </a:pP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“CHỦ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TỊCH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HỒ</a:t>
            </a:r>
            <a:r>
              <a:rPr sz="1100" b="1" spc="-1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CHÍ</a:t>
            </a:r>
            <a:r>
              <a:rPr sz="1100" b="1" spc="-1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MINH</a:t>
            </a:r>
            <a:r>
              <a:rPr sz="1100" b="1" spc="-1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VÀ</a:t>
            </a:r>
            <a:r>
              <a:rPr sz="11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ĐẠI</a:t>
            </a:r>
            <a:r>
              <a:rPr sz="1100" b="1" spc="-1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TƯỚNG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VÕ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NGUYÊN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GIÁP</a:t>
            </a:r>
            <a:r>
              <a:rPr sz="11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VỚI</a:t>
            </a:r>
            <a:r>
              <a:rPr sz="11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QUÂN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ĐỘI</a:t>
            </a:r>
            <a:r>
              <a:rPr sz="1100" b="1" spc="-2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NHÂN</a:t>
            </a:r>
            <a:r>
              <a:rPr sz="1100" b="1" spc="-30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DÂN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VIỆT</a:t>
            </a:r>
            <a:r>
              <a:rPr sz="1100" b="1" spc="-25" dirty="0">
                <a:solidFill>
                  <a:srgbClr val="528135"/>
                </a:solidFill>
                <a:latin typeface="Times New Roman"/>
                <a:cs typeface="Times New Roman"/>
              </a:rPr>
              <a:t> NAM </a:t>
            </a:r>
            <a:r>
              <a:rPr sz="1100" b="1" dirty="0">
                <a:solidFill>
                  <a:srgbClr val="528135"/>
                </a:solidFill>
                <a:latin typeface="Times New Roman"/>
                <a:cs typeface="Times New Roman"/>
              </a:rPr>
              <a:t>ANH</a:t>
            </a:r>
            <a:r>
              <a:rPr sz="1100" b="1" spc="-15" dirty="0">
                <a:solidFill>
                  <a:srgbClr val="528135"/>
                </a:solidFill>
                <a:latin typeface="Times New Roman"/>
                <a:cs typeface="Times New Roman"/>
              </a:rPr>
              <a:t> </a:t>
            </a:r>
            <a:r>
              <a:rPr sz="1100" b="1" spc="-10" dirty="0">
                <a:solidFill>
                  <a:srgbClr val="528135"/>
                </a:solidFill>
                <a:latin typeface="Times New Roman"/>
                <a:cs typeface="Times New Roman"/>
              </a:rPr>
              <a:t>HÙNG”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0650" marR="111760" algn="just">
              <a:lnSpc>
                <a:spcPct val="95700"/>
              </a:lnSpc>
            </a:pP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13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tịch</a:t>
            </a:r>
            <a:r>
              <a:rPr sz="13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Hồ</a:t>
            </a:r>
            <a:r>
              <a:rPr sz="1300" b="1" spc="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Chí</a:t>
            </a:r>
            <a:r>
              <a:rPr sz="13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Minh</a:t>
            </a:r>
            <a:r>
              <a:rPr sz="1300" b="1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–</a:t>
            </a:r>
            <a:r>
              <a:rPr sz="1300" b="1" spc="2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vị</a:t>
            </a:r>
            <a:r>
              <a:rPr sz="1300" b="1" spc="2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lãnh</a:t>
            </a:r>
            <a:r>
              <a:rPr sz="1300" b="1" spc="2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tụ</a:t>
            </a:r>
            <a:r>
              <a:rPr sz="1300" b="1" spc="2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thiên</a:t>
            </a:r>
            <a:r>
              <a:rPr sz="1300" b="1" spc="204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tài</a:t>
            </a:r>
            <a:r>
              <a:rPr sz="1300" b="1" spc="2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của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Đảng,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tộc,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là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người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Cha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thân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yêu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quân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đội,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các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lực lượng vũ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trang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nhân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Nam.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Người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đã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cùng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với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Trung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ương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Đảng</a:t>
            </a:r>
            <a:r>
              <a:rPr sz="1300" b="1" spc="-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hết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lòng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chăm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lo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xây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dựng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nhân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Nam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trở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thành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một</a:t>
            </a:r>
            <a:r>
              <a:rPr sz="1300" b="1" spc="-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kiểu</a:t>
            </a:r>
            <a:r>
              <a:rPr sz="1300" b="1" spc="-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mới</a:t>
            </a:r>
            <a:r>
              <a:rPr sz="1300" b="1" spc="-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tộc.</a:t>
            </a:r>
            <a:r>
              <a:rPr sz="1300" b="1" spc="-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70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năm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qua,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dưới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ngọn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cờ</a:t>
            </a:r>
            <a:r>
              <a:rPr sz="1300" b="1" spc="-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lãnh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tụ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Hồ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Chí</a:t>
            </a:r>
            <a:r>
              <a:rPr sz="1300" b="1" spc="-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Minh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và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sự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lãnh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đạo</a:t>
            </a:r>
            <a:r>
              <a:rPr sz="1300" b="1" spc="-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của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Đảng,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ta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đã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không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ngừng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lớn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mạnh,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đi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hết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thắng</a:t>
            </a:r>
            <a:r>
              <a:rPr sz="1300" b="1" spc="2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lợi</a:t>
            </a:r>
            <a:r>
              <a:rPr sz="1300" b="1" spc="22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này</a:t>
            </a:r>
            <a:r>
              <a:rPr sz="1300" b="1" spc="2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đến</a:t>
            </a:r>
            <a:r>
              <a:rPr sz="1300" b="1" spc="2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thắng</a:t>
            </a:r>
            <a:r>
              <a:rPr sz="1300" b="1" spc="2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lợi</a:t>
            </a:r>
            <a:r>
              <a:rPr sz="1300" b="1" spc="22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khác,</a:t>
            </a:r>
            <a:r>
              <a:rPr sz="1300" b="1" spc="22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lập</a:t>
            </a:r>
            <a:r>
              <a:rPr sz="1300" b="1" spc="2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nên</a:t>
            </a:r>
            <a:r>
              <a:rPr sz="1300" b="1" spc="2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những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chiến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công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oanh</a:t>
            </a:r>
            <a:r>
              <a:rPr sz="1300" b="1" spc="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liệt,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những</a:t>
            </a:r>
            <a:r>
              <a:rPr sz="1300" b="1" spc="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thành</a:t>
            </a:r>
            <a:r>
              <a:rPr sz="1300" b="1" spc="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tích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vẻ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vang,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trở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thành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một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anh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hùng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tộc</a:t>
            </a:r>
            <a:r>
              <a:rPr sz="1300" b="1" spc="-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Nam </a:t>
            </a:r>
            <a:r>
              <a:rPr sz="1400" b="1" dirty="0">
                <a:solidFill>
                  <a:srgbClr val="000080"/>
                </a:solidFill>
                <a:latin typeface="Times New Roman"/>
                <a:cs typeface="Times New Roman"/>
              </a:rPr>
              <a:t>anh</a:t>
            </a:r>
            <a:r>
              <a:rPr sz="14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80"/>
                </a:solidFill>
                <a:latin typeface="Times New Roman"/>
                <a:cs typeface="Times New Roman"/>
              </a:rPr>
              <a:t>hùng.</a:t>
            </a:r>
            <a:r>
              <a:rPr sz="14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80"/>
                </a:solidFill>
                <a:latin typeface="Times New Roman"/>
                <a:cs typeface="Times New Roman"/>
              </a:rPr>
              <a:t>M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ột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anh</a:t>
            </a:r>
            <a:r>
              <a:rPr sz="1300" b="1" spc="-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hùng</a:t>
            </a:r>
            <a:r>
              <a:rPr sz="1300" b="1" spc="-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tộc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6372" y="5608320"/>
            <a:ext cx="4516120" cy="1663064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20650" algn="just">
              <a:lnSpc>
                <a:spcPct val="100000"/>
              </a:lnSpc>
              <a:spcBef>
                <a:spcPts val="440"/>
              </a:spcBef>
            </a:pPr>
            <a:r>
              <a:rPr sz="1400" i="1" dirty="0">
                <a:solidFill>
                  <a:srgbClr val="000080"/>
                </a:solidFill>
                <a:latin typeface="Times New Roman"/>
                <a:cs typeface="Times New Roman"/>
              </a:rPr>
              <a:t>Cuốn</a:t>
            </a:r>
            <a:r>
              <a:rPr sz="1400" i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80"/>
                </a:solidFill>
                <a:latin typeface="Times New Roman"/>
                <a:cs typeface="Times New Roman"/>
              </a:rPr>
              <a:t>sách</a:t>
            </a:r>
            <a:r>
              <a:rPr sz="1400" i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80"/>
                </a:solidFill>
                <a:latin typeface="Times New Roman"/>
                <a:cs typeface="Times New Roman"/>
              </a:rPr>
              <a:t>gồm</a:t>
            </a:r>
            <a:r>
              <a:rPr sz="1400" i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80"/>
                </a:solidFill>
                <a:latin typeface="Times New Roman"/>
                <a:cs typeface="Times New Roman"/>
              </a:rPr>
              <a:t>những</a:t>
            </a:r>
            <a:r>
              <a:rPr sz="1400" i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80"/>
                </a:solidFill>
                <a:latin typeface="Times New Roman"/>
                <a:cs typeface="Times New Roman"/>
              </a:rPr>
              <a:t>phần</a:t>
            </a:r>
            <a:r>
              <a:rPr sz="1400" i="1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80"/>
                </a:solidFill>
                <a:latin typeface="Times New Roman"/>
                <a:cs typeface="Times New Roman"/>
              </a:rPr>
              <a:t>chính</a:t>
            </a:r>
            <a:r>
              <a:rPr sz="1400" i="1" spc="-1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400" i="1" spc="-20" dirty="0">
                <a:solidFill>
                  <a:srgbClr val="000080"/>
                </a:solidFill>
                <a:latin typeface="Times New Roman"/>
                <a:cs typeface="Times New Roman"/>
              </a:rPr>
              <a:t>sau: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imes New Roman"/>
              <a:cs typeface="Times New Roman"/>
            </a:endParaRPr>
          </a:p>
          <a:p>
            <a:pPr marL="120650" marR="114300" algn="just">
              <a:lnSpc>
                <a:spcPts val="1600"/>
              </a:lnSpc>
              <a:spcBef>
                <a:spcPts val="5"/>
              </a:spcBef>
            </a:pP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Phần</a:t>
            </a:r>
            <a:r>
              <a:rPr sz="1400" spc="8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I.</a:t>
            </a:r>
            <a:r>
              <a:rPr sz="1400" spc="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Chủ</a:t>
            </a:r>
            <a:r>
              <a:rPr sz="14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tịch</a:t>
            </a:r>
            <a:r>
              <a:rPr sz="14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Hồ</a:t>
            </a:r>
            <a:r>
              <a:rPr sz="1400" spc="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Chí</a:t>
            </a:r>
            <a:r>
              <a:rPr sz="1400" spc="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Minh</a:t>
            </a:r>
            <a:r>
              <a:rPr sz="1400" spc="7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với</a:t>
            </a:r>
            <a:r>
              <a:rPr sz="14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quân</a:t>
            </a:r>
            <a:r>
              <a:rPr sz="14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đội</a:t>
            </a:r>
            <a:r>
              <a:rPr sz="1400" spc="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nhân</a:t>
            </a:r>
            <a:r>
              <a:rPr sz="1400" spc="7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dân</a:t>
            </a:r>
            <a:r>
              <a:rPr sz="1400" spc="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Việt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Nam</a:t>
            </a:r>
            <a:r>
              <a:rPr sz="1400" spc="-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qua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một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số bài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nói và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viết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của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Người: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120650" marR="113664" algn="just">
              <a:lnSpc>
                <a:spcPct val="95700"/>
              </a:lnSpc>
              <a:spcBef>
                <a:spcPts val="5"/>
              </a:spcBef>
            </a:pP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Phần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II.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Chủ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tịch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Hồ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Chí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Minh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với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Quân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đội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nhân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dân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Nam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qua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một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số</a:t>
            </a:r>
            <a:r>
              <a:rPr sz="12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công</a:t>
            </a:r>
            <a:r>
              <a:rPr sz="12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trình nghiên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cứu,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bài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viết,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hồi ức</a:t>
            </a:r>
            <a:r>
              <a:rPr sz="12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của</a:t>
            </a:r>
            <a:r>
              <a:rPr sz="12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các</a:t>
            </a:r>
            <a:r>
              <a:rPr sz="12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nhà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800000"/>
                </a:solidFill>
                <a:latin typeface="Times New Roman"/>
                <a:cs typeface="Times New Roman"/>
              </a:rPr>
              <a:t>nghiên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cứu, tướng</a:t>
            </a:r>
            <a:r>
              <a:rPr sz="12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lĩnh, cán bộ và</a:t>
            </a:r>
            <a:r>
              <a:rPr sz="12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00000"/>
                </a:solidFill>
                <a:latin typeface="Times New Roman"/>
                <a:cs typeface="Times New Roman"/>
              </a:rPr>
              <a:t>chiến </a:t>
            </a:r>
            <a:r>
              <a:rPr sz="1200" spc="-25" dirty="0">
                <a:solidFill>
                  <a:srgbClr val="800000"/>
                </a:solidFill>
                <a:latin typeface="Times New Roman"/>
                <a:cs typeface="Times New Roman"/>
              </a:rPr>
              <a:t>sĩ;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6908" y="7437119"/>
            <a:ext cx="7103745" cy="2028825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120014" marR="432434" indent="43815">
              <a:lnSpc>
                <a:spcPts val="1600"/>
              </a:lnSpc>
              <a:spcBef>
                <a:spcPts val="575"/>
              </a:spcBef>
            </a:pP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Việt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Nam</a:t>
            </a:r>
            <a:r>
              <a:rPr sz="1400" spc="-4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qua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một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số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công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trình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nghiên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cứu,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bài</a:t>
            </a:r>
            <a:r>
              <a:rPr sz="1400" spc="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viết,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hồi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ức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của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các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nhà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nghiên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cứu,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tướng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lĩnh,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cán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bộ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và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chiến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sĩ;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0014" marR="299085">
              <a:lnSpc>
                <a:spcPts val="1600"/>
              </a:lnSpc>
            </a:pP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Phần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III.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Đại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tướng,</a:t>
            </a:r>
            <a:r>
              <a:rPr sz="1400" spc="-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Tổng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tư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lệnh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Võ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Nguyên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Giáp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với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Quân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đội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nhân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dân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Việt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Nam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qua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một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số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bài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nói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và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viết</a:t>
            </a:r>
            <a:r>
              <a:rPr sz="1400" spc="-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của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Người;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120014" marR="160655">
              <a:lnSpc>
                <a:spcPts val="1600"/>
              </a:lnSpc>
            </a:pP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Phần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IV.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Đại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tướng,</a:t>
            </a:r>
            <a:r>
              <a:rPr sz="1400" spc="-3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Tổng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tư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lệnh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Võ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Nguyên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Giáp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với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Quân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đội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nhân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dân</a:t>
            </a:r>
            <a:r>
              <a:rPr sz="1400" spc="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Việt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Nam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qua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một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số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công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trình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nghiên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cứu,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bài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viết,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hồi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ức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của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các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nhà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nghiên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cứu,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tướng</a:t>
            </a:r>
            <a:r>
              <a:rPr sz="1400" spc="-3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lĩnh,</a:t>
            </a:r>
            <a:r>
              <a:rPr sz="1400" spc="-2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cán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bộ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và</a:t>
            </a:r>
            <a:r>
              <a:rPr sz="1400" spc="-1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800000"/>
                </a:solidFill>
                <a:latin typeface="Times New Roman"/>
                <a:cs typeface="Times New Roman"/>
              </a:rPr>
              <a:t>chiến</a:t>
            </a:r>
            <a:r>
              <a:rPr sz="1400" spc="-10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800000"/>
                </a:solidFill>
                <a:latin typeface="Times New Roman"/>
                <a:cs typeface="Times New Roman"/>
              </a:rPr>
              <a:t>sĩ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82267" y="6899147"/>
            <a:ext cx="237744" cy="23469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17576" y="3668267"/>
            <a:ext cx="7066915" cy="1838325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120014" marR="111760" algn="just">
              <a:lnSpc>
                <a:spcPct val="95900"/>
              </a:lnSpc>
              <a:spcBef>
                <a:spcPts val="555"/>
              </a:spcBef>
            </a:pP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8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Nam</a:t>
            </a:r>
            <a:r>
              <a:rPr sz="1300" b="1" spc="8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anh</a:t>
            </a:r>
            <a:r>
              <a:rPr sz="1300" b="1" spc="9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hùng.Đại</a:t>
            </a:r>
            <a:r>
              <a:rPr sz="1300" b="1" spc="7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tướng</a:t>
            </a:r>
            <a:r>
              <a:rPr sz="1300" b="1" spc="8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Võ</a:t>
            </a:r>
            <a:r>
              <a:rPr sz="1300" b="1" spc="8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Nguyên</a:t>
            </a:r>
            <a:r>
              <a:rPr sz="1300" b="1" spc="8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Giáp</a:t>
            </a:r>
            <a:r>
              <a:rPr sz="1300" b="1" spc="10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–</a:t>
            </a:r>
            <a:r>
              <a:rPr sz="1300" b="1" spc="9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người</a:t>
            </a:r>
            <a:r>
              <a:rPr sz="1300" b="1" spc="9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học</a:t>
            </a:r>
            <a:r>
              <a:rPr sz="1300" b="1" spc="9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trò</a:t>
            </a:r>
            <a:r>
              <a:rPr sz="1300" b="1" spc="8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xuất</a:t>
            </a:r>
            <a:r>
              <a:rPr sz="1300" b="1" spc="8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sắc</a:t>
            </a:r>
            <a:r>
              <a:rPr sz="1300" b="1" spc="9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9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Chủ</a:t>
            </a:r>
            <a:r>
              <a:rPr sz="1300" b="1" spc="9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tịch</a:t>
            </a:r>
            <a:r>
              <a:rPr sz="1300" b="1" spc="8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Hồ</a:t>
            </a:r>
            <a:r>
              <a:rPr sz="1300" b="1" spc="9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Chí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Minh,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là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người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anh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cả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các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lực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lượng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vũ</a:t>
            </a:r>
            <a:r>
              <a:rPr sz="1300" b="1" spc="-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trang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nhân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-1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Nam,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là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Đại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tướng,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Tổng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tư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lệnh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nhân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Nam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trong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suốt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hai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cuộc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kháng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chiến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thần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thánh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của</a:t>
            </a:r>
            <a:r>
              <a:rPr sz="1300" b="1" spc="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tộc,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là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người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chỉ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huy</a:t>
            </a:r>
            <a:r>
              <a:rPr sz="1300" b="1" spc="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làm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nên</a:t>
            </a:r>
            <a:r>
              <a:rPr sz="1300" b="1" spc="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một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Điện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Biên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Phủ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lừng</a:t>
            </a:r>
            <a:r>
              <a:rPr sz="1300" b="1" spc="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lẫy</a:t>
            </a:r>
            <a:r>
              <a:rPr sz="1300" b="1" spc="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năm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châu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chấn</a:t>
            </a:r>
            <a:r>
              <a:rPr sz="1300" b="1" spc="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động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địa</a:t>
            </a:r>
            <a:r>
              <a:rPr sz="1300" b="1" spc="6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cầu</a:t>
            </a:r>
            <a:r>
              <a:rPr sz="1300" b="1" spc="8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trong</a:t>
            </a:r>
            <a:r>
              <a:rPr sz="1300" b="1" spc="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000080"/>
                </a:solidFill>
                <a:latin typeface="Times New Roman"/>
                <a:cs typeface="Times New Roman"/>
              </a:rPr>
              <a:t>cuộc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kháng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chiến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chống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thực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Pháp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xâm</a:t>
            </a:r>
            <a:r>
              <a:rPr sz="1300" b="1" spc="-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lược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và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đại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thắng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mùa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Xuân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1975</a:t>
            </a:r>
            <a:r>
              <a:rPr sz="1300" b="1" spc="-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trong</a:t>
            </a:r>
            <a:r>
              <a:rPr sz="1300" b="1" spc="-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cuộc</a:t>
            </a:r>
            <a:r>
              <a:rPr sz="1300" b="1" spc="-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kháng</a:t>
            </a:r>
            <a:r>
              <a:rPr sz="1300" b="1" spc="-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10" dirty="0">
                <a:solidFill>
                  <a:srgbClr val="000080"/>
                </a:solidFill>
                <a:latin typeface="Times New Roman"/>
                <a:cs typeface="Times New Roman"/>
              </a:rPr>
              <a:t>chiến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chống</a:t>
            </a:r>
            <a:r>
              <a:rPr sz="1300" b="1" spc="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đế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quốc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Mỹ,</a:t>
            </a:r>
            <a:r>
              <a:rPr sz="1300" b="1" spc="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giải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phóng</a:t>
            </a:r>
            <a:r>
              <a:rPr sz="1300" b="1" spc="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hoàn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toàn</a:t>
            </a:r>
            <a:r>
              <a:rPr sz="1300" b="1" spc="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miền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Nam,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thống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nhất</a:t>
            </a:r>
            <a:r>
              <a:rPr sz="1300" b="1" spc="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đất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nước</a:t>
            </a:r>
            <a:r>
              <a:rPr sz="1300" b="1" spc="9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Nhân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dịp</a:t>
            </a:r>
            <a:r>
              <a:rPr sz="1300" b="1" spc="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kỷ</a:t>
            </a:r>
            <a:r>
              <a:rPr sz="1300" b="1" spc="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niệm</a:t>
            </a:r>
            <a:r>
              <a:rPr sz="1300" b="1" spc="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70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năm</a:t>
            </a:r>
            <a:r>
              <a:rPr sz="1300" b="1" spc="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ngày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thành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lập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Quân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đội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nhân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dân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Việt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Nam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anh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hùng,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Nhà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xuất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bản</a:t>
            </a:r>
            <a:r>
              <a:rPr sz="1300" b="1" spc="2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Văn</a:t>
            </a:r>
            <a:r>
              <a:rPr sz="1300" b="1" spc="3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hóa</a:t>
            </a:r>
            <a:r>
              <a:rPr sz="1300" b="1" spc="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–</a:t>
            </a:r>
            <a:r>
              <a:rPr sz="1300" b="1" spc="2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thông</a:t>
            </a:r>
            <a:r>
              <a:rPr sz="1300" b="1" spc="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000080"/>
                </a:solidFill>
                <a:latin typeface="Times New Roman"/>
                <a:cs typeface="Times New Roman"/>
              </a:rPr>
              <a:t>tin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xuất</a:t>
            </a:r>
            <a:r>
              <a:rPr sz="1300" b="1" spc="9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bản</a:t>
            </a:r>
            <a:r>
              <a:rPr sz="1300" b="1" spc="9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cuốn</a:t>
            </a:r>
            <a:r>
              <a:rPr sz="1300" b="1" spc="10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000080"/>
                </a:solidFill>
                <a:latin typeface="Times New Roman"/>
                <a:cs typeface="Times New Roman"/>
              </a:rPr>
              <a:t>sách:</a:t>
            </a:r>
            <a:r>
              <a:rPr sz="1300" b="1" spc="114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sz="13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TỊCH</a:t>
            </a:r>
            <a:r>
              <a:rPr sz="13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HỒ</a:t>
            </a:r>
            <a:r>
              <a:rPr sz="13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CHÍ</a:t>
            </a:r>
            <a:r>
              <a:rPr sz="13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MINH</a:t>
            </a:r>
            <a:r>
              <a:rPr sz="13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sz="13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ĐẠI</a:t>
            </a:r>
            <a:r>
              <a:rPr sz="13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TƯỚNG</a:t>
            </a:r>
            <a:r>
              <a:rPr sz="13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VÕ</a:t>
            </a:r>
            <a:r>
              <a:rPr sz="13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NGUYÊN</a:t>
            </a:r>
            <a:r>
              <a:rPr sz="13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GIÁP</a:t>
            </a:r>
            <a:r>
              <a:rPr sz="13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VỚI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QUÂN</a:t>
            </a:r>
            <a:r>
              <a:rPr sz="1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sz="1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NHÂN</a:t>
            </a:r>
            <a:r>
              <a:rPr sz="1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DÂN</a:t>
            </a:r>
            <a:r>
              <a:rPr sz="1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VIỆT</a:t>
            </a:r>
            <a:r>
              <a:rPr sz="13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NAM</a:t>
            </a:r>
            <a:r>
              <a:rPr sz="13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dirty="0">
                <a:solidFill>
                  <a:srgbClr val="FF0000"/>
                </a:solidFill>
                <a:latin typeface="Times New Roman"/>
                <a:cs typeface="Times New Roman"/>
              </a:rPr>
              <a:t>ANH</a:t>
            </a:r>
            <a:r>
              <a:rPr sz="13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3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HÙNG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6051" y="401320"/>
            <a:ext cx="3096895" cy="3141980"/>
            <a:chOff x="416051" y="401320"/>
            <a:chExt cx="3096895" cy="314198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127" y="627888"/>
              <a:ext cx="2642616" cy="268833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16039" y="401319"/>
              <a:ext cx="3096895" cy="3141980"/>
            </a:xfrm>
            <a:custGeom>
              <a:avLst/>
              <a:gdLst/>
              <a:ahLst/>
              <a:cxnLst/>
              <a:rect l="l" t="t" r="r" b="b"/>
              <a:pathLst>
                <a:path w="3096895" h="3141979">
                  <a:moveTo>
                    <a:pt x="2913900" y="182880"/>
                  </a:moveTo>
                  <a:lnTo>
                    <a:pt x="2868180" y="182880"/>
                  </a:lnTo>
                  <a:lnTo>
                    <a:pt x="2868180" y="228600"/>
                  </a:lnTo>
                  <a:lnTo>
                    <a:pt x="2868180" y="2913380"/>
                  </a:lnTo>
                  <a:lnTo>
                    <a:pt x="228612" y="2913380"/>
                  </a:lnTo>
                  <a:lnTo>
                    <a:pt x="228612" y="228600"/>
                  </a:lnTo>
                  <a:lnTo>
                    <a:pt x="2868180" y="228600"/>
                  </a:lnTo>
                  <a:lnTo>
                    <a:pt x="2868180" y="182880"/>
                  </a:lnTo>
                  <a:lnTo>
                    <a:pt x="182892" y="182880"/>
                  </a:lnTo>
                  <a:lnTo>
                    <a:pt x="182892" y="228600"/>
                  </a:lnTo>
                  <a:lnTo>
                    <a:pt x="182892" y="2913380"/>
                  </a:lnTo>
                  <a:lnTo>
                    <a:pt x="182892" y="2959100"/>
                  </a:lnTo>
                  <a:lnTo>
                    <a:pt x="2913900" y="2959100"/>
                  </a:lnTo>
                  <a:lnTo>
                    <a:pt x="2913900" y="2913380"/>
                  </a:lnTo>
                  <a:lnTo>
                    <a:pt x="2913900" y="228600"/>
                  </a:lnTo>
                  <a:lnTo>
                    <a:pt x="2913900" y="228092"/>
                  </a:lnTo>
                  <a:lnTo>
                    <a:pt x="2913900" y="182880"/>
                  </a:lnTo>
                  <a:close/>
                </a:path>
                <a:path w="3096895" h="3141979">
                  <a:moveTo>
                    <a:pt x="3096780" y="0"/>
                  </a:moveTo>
                  <a:lnTo>
                    <a:pt x="2959620" y="0"/>
                  </a:lnTo>
                  <a:lnTo>
                    <a:pt x="2959620" y="137160"/>
                  </a:lnTo>
                  <a:lnTo>
                    <a:pt x="2959620" y="3004820"/>
                  </a:lnTo>
                  <a:lnTo>
                    <a:pt x="137172" y="3004820"/>
                  </a:lnTo>
                  <a:lnTo>
                    <a:pt x="137172" y="137160"/>
                  </a:lnTo>
                  <a:lnTo>
                    <a:pt x="2959620" y="137160"/>
                  </a:lnTo>
                  <a:lnTo>
                    <a:pt x="295962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3004820"/>
                  </a:lnTo>
                  <a:lnTo>
                    <a:pt x="0" y="3141980"/>
                  </a:lnTo>
                  <a:lnTo>
                    <a:pt x="3096780" y="3141980"/>
                  </a:lnTo>
                  <a:lnTo>
                    <a:pt x="3096780" y="3004832"/>
                  </a:lnTo>
                  <a:lnTo>
                    <a:pt x="3096780" y="137160"/>
                  </a:lnTo>
                  <a:lnTo>
                    <a:pt x="3096780" y="136652"/>
                  </a:lnTo>
                  <a:lnTo>
                    <a:pt x="3096780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7769" y="408788"/>
            <a:ext cx="412115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Thư</a:t>
            </a:r>
            <a:r>
              <a:rPr sz="1300" u="sng" spc="1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mục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chuyên</a:t>
            </a:r>
            <a:r>
              <a:rPr sz="1300" u="sng" spc="2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đề:</a:t>
            </a:r>
            <a:r>
              <a:rPr sz="1300" u="sng" spc="32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“Quân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Đội</a:t>
            </a:r>
            <a:r>
              <a:rPr sz="1300" u="sng" spc="1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Nhân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Dân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Việt</a:t>
            </a:r>
            <a:r>
              <a:rPr sz="1300" u="sng" spc="1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Nam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22-</a:t>
            </a:r>
            <a:r>
              <a:rPr sz="1300" u="sng" spc="-2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Calibri"/>
                <a:cs typeface="Calibri"/>
              </a:rPr>
              <a:t>12”: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769" y="9217057"/>
            <a:ext cx="234886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Thư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viện</a:t>
            </a:r>
            <a:r>
              <a:rPr sz="1300" u="sng" spc="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trường</a:t>
            </a:r>
            <a:r>
              <a:rPr sz="1300" u="sng" spc="2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tiểu học</a:t>
            </a:r>
            <a:r>
              <a:rPr sz="1300" u="sng" spc="2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Bình</a:t>
            </a:r>
            <a:r>
              <a:rPr sz="1300" u="sng" spc="2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00" u="sng" spc="-2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Times New Roman"/>
                <a:cs typeface="Times New Roman"/>
              </a:rPr>
              <a:t>Giã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170">
              <a:lnSpc>
                <a:spcPct val="100000"/>
              </a:lnSpc>
              <a:spcBef>
                <a:spcPts val="100"/>
              </a:spcBef>
            </a:pPr>
            <a:r>
              <a:rPr dirty="0"/>
              <a:t>BẢNG</a:t>
            </a:r>
            <a:r>
              <a:rPr spc="-30" dirty="0"/>
              <a:t> </a:t>
            </a:r>
            <a:r>
              <a:rPr dirty="0"/>
              <a:t>TRA</a:t>
            </a:r>
            <a:r>
              <a:rPr spc="-15" dirty="0"/>
              <a:t> </a:t>
            </a:r>
            <a:r>
              <a:rPr dirty="0"/>
              <a:t>THEO</a:t>
            </a:r>
            <a:r>
              <a:rPr spc="-20" dirty="0"/>
              <a:t> </a:t>
            </a:r>
            <a:r>
              <a:rPr dirty="0"/>
              <a:t>NHAN</a:t>
            </a:r>
            <a:r>
              <a:rPr spc="-15" dirty="0"/>
              <a:t> </a:t>
            </a:r>
            <a:r>
              <a:rPr spc="-25" dirty="0"/>
              <a:t>ĐỀ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73017" y="1763612"/>
          <a:ext cx="6014085" cy="71075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635"/>
                <a:gridCol w="4319270"/>
                <a:gridCol w="932180"/>
              </a:tblGrid>
              <a:tr h="565785">
                <a:tc>
                  <a:txBody>
                    <a:bodyPr/>
                    <a:lstStyle/>
                    <a:p>
                      <a:pPr marR="151130" algn="ctr">
                        <a:lnSpc>
                          <a:spcPts val="1930"/>
                        </a:lnSpc>
                      </a:pPr>
                      <a:r>
                        <a:rPr sz="1700" b="1" spc="-25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STT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TÊN</a:t>
                      </a:r>
                      <a:r>
                        <a:rPr sz="1700" b="1" spc="-4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SÁCH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ctr">
                        <a:lnSpc>
                          <a:spcPts val="1490"/>
                        </a:lnSpc>
                      </a:pPr>
                      <a:r>
                        <a:rPr sz="1300" b="1" spc="-10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TRANG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KỂ</a:t>
                      </a:r>
                      <a:r>
                        <a:rPr sz="1700" b="1" spc="-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CHUYỆN</a:t>
                      </a:r>
                      <a:r>
                        <a:rPr sz="1700" b="1" spc="-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ĐIÊN</a:t>
                      </a:r>
                      <a:r>
                        <a:rPr sz="1700" b="1" spc="-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BIÊN</a:t>
                      </a:r>
                      <a:r>
                        <a:rPr sz="1700" b="1" spc="-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PHỦ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5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marR="56515">
                        <a:lnSpc>
                          <a:spcPts val="1939"/>
                        </a:lnSpc>
                        <a:spcBef>
                          <a:spcPts val="40"/>
                        </a:spcBef>
                      </a:pPr>
                      <a:r>
                        <a:rPr sz="17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CHUYỆN</a:t>
                      </a:r>
                      <a:r>
                        <a:rPr sz="1700" b="1" spc="-8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KỂ</a:t>
                      </a:r>
                      <a:r>
                        <a:rPr sz="1700" b="1" spc="-9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VỀ</a:t>
                      </a:r>
                      <a:r>
                        <a:rPr sz="1700" b="1" spc="-7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MƯỜI</a:t>
                      </a:r>
                      <a:r>
                        <a:rPr sz="1700" b="1" spc="-8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CÔ</a:t>
                      </a:r>
                      <a:r>
                        <a:rPr sz="1700" b="1" spc="-10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GÁI</a:t>
                      </a:r>
                      <a:r>
                        <a:rPr sz="1700" b="1" spc="-7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NGÃ</a:t>
                      </a:r>
                      <a:r>
                        <a:rPr sz="1700" b="1" spc="-8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BA </a:t>
                      </a: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ĐỒNG</a:t>
                      </a:r>
                      <a:r>
                        <a:rPr sz="1700" b="1" spc="-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LỘC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5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91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2140"/>
                        </a:lnSpc>
                      </a:pP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RỪNG</a:t>
                      </a:r>
                      <a:r>
                        <a:rPr sz="1850" b="1" spc="4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KHỘP</a:t>
                      </a:r>
                      <a:r>
                        <a:rPr sz="1850" b="1" spc="4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MÙA</a:t>
                      </a:r>
                      <a:r>
                        <a:rPr sz="1850" b="1" spc="3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THAY</a:t>
                      </a:r>
                      <a:r>
                        <a:rPr sz="1850" b="1" spc="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LÁ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 marR="57785">
                        <a:lnSpc>
                          <a:spcPts val="2170"/>
                        </a:lnSpc>
                        <a:tabLst>
                          <a:tab pos="815340" algn="l"/>
                          <a:tab pos="2030730" algn="l"/>
                          <a:tab pos="2807335" algn="l"/>
                          <a:tab pos="3065145" algn="l"/>
                          <a:tab pos="3789045" algn="l"/>
                        </a:tabLst>
                      </a:pPr>
                      <a:r>
                        <a:rPr sz="185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VÕ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1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NGUYÊN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GIÁP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HÀO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KHÍ </a:t>
                      </a:r>
                      <a:r>
                        <a:rPr sz="185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TRĂM</a:t>
                      </a:r>
                      <a:r>
                        <a:rPr sz="1850" b="1" spc="5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50" b="1" spc="-2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NĂM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99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5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7495">
                        <a:lnSpc>
                          <a:spcPts val="1935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DẤU</a:t>
                      </a:r>
                      <a:r>
                        <a:rPr sz="1700" b="1" spc="-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CHÂN</a:t>
                      </a:r>
                      <a:r>
                        <a:rPr sz="1700" b="1" spc="-6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sz="1700" b="1" spc="-55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LÍNH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5"/>
                        </a:lnSpc>
                      </a:pPr>
                      <a:r>
                        <a:rPr sz="1700" b="1" dirty="0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8419" indent="108585">
                        <a:lnSpc>
                          <a:spcPts val="2600"/>
                        </a:lnSpc>
                        <a:spcBef>
                          <a:spcPts val="20"/>
                        </a:spcBef>
                        <a:tabLst>
                          <a:tab pos="799465" algn="l"/>
                          <a:tab pos="1586865" algn="l"/>
                          <a:tab pos="2103755" algn="l"/>
                          <a:tab pos="2747010" algn="l"/>
                          <a:tab pos="3790315" algn="l"/>
                        </a:tabLst>
                      </a:pPr>
                      <a:r>
                        <a:rPr sz="2250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Biệt</a:t>
                      </a:r>
                      <a:r>
                        <a:rPr sz="22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Động</a:t>
                      </a:r>
                      <a:r>
                        <a:rPr sz="22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Sài</a:t>
                      </a:r>
                      <a:r>
                        <a:rPr sz="22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Gòn</a:t>
                      </a:r>
                      <a:r>
                        <a:rPr sz="22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Chuyện</a:t>
                      </a:r>
                      <a:r>
                        <a:rPr sz="22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50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Bây </a:t>
                      </a:r>
                      <a:r>
                        <a:rPr sz="22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Giờ Mới</a:t>
                      </a:r>
                      <a:r>
                        <a:rPr sz="2250" spc="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Kể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C00000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57150" indent="53975">
                        <a:lnSpc>
                          <a:spcPts val="2170"/>
                        </a:lnSpc>
                        <a:spcBef>
                          <a:spcPts val="35"/>
                        </a:spcBef>
                        <a:tabLst>
                          <a:tab pos="1363345" algn="l"/>
                          <a:tab pos="2305050" algn="l"/>
                          <a:tab pos="3576954" algn="l"/>
                        </a:tabLst>
                      </a:pPr>
                      <a:r>
                        <a:rPr sz="1850" b="1" spc="-1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TRUYỆN</a:t>
                      </a:r>
                      <a:r>
                        <a:rPr sz="185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2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NGẮN</a:t>
                      </a:r>
                      <a:r>
                        <a:rPr sz="185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1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NGUYỄN</a:t>
                      </a:r>
                      <a:r>
                        <a:rPr sz="185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850" b="1" spc="-2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MINH CHÂU</a:t>
                      </a:r>
                      <a:endParaRPr sz="185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2575"/>
                        </a:lnSpc>
                      </a:pPr>
                      <a:r>
                        <a:rPr sz="22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Tiểu</a:t>
                      </a:r>
                      <a:r>
                        <a:rPr sz="22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Thuyết</a:t>
                      </a:r>
                      <a:r>
                        <a:rPr sz="22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2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Chu </a:t>
                      </a:r>
                      <a:r>
                        <a:rPr sz="22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Lai</a:t>
                      </a:r>
                      <a:endParaRPr sz="2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HÒN</a:t>
                      </a:r>
                      <a:r>
                        <a:rPr sz="1700" b="1" spc="-4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ĐẤT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8590" algn="ctr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9745">
                <a:tc>
                  <a:txBody>
                    <a:bodyPr/>
                    <a:lstStyle/>
                    <a:p>
                      <a:pPr marR="149860" algn="ctr">
                        <a:lnSpc>
                          <a:spcPts val="1930"/>
                        </a:lnSpc>
                      </a:pPr>
                      <a:r>
                        <a:rPr sz="1700" b="1" spc="-2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930"/>
                        </a:lnSpc>
                      </a:pP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BÊN</a:t>
                      </a:r>
                      <a:r>
                        <a:rPr sz="1700" b="1" spc="-4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KIA</a:t>
                      </a:r>
                      <a:r>
                        <a:rPr sz="1700" b="1" spc="-4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CỔNG</a:t>
                      </a:r>
                      <a:r>
                        <a:rPr sz="1700" b="1" spc="-4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TRỜI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lnSpc>
                          <a:spcPts val="1930"/>
                        </a:lnSpc>
                      </a:pPr>
                      <a:r>
                        <a:rPr sz="1700" b="1" spc="-2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8030">
                <a:tc>
                  <a:txBody>
                    <a:bodyPr/>
                    <a:lstStyle/>
                    <a:p>
                      <a:pPr marR="149860" algn="ctr">
                        <a:lnSpc>
                          <a:spcPts val="1930"/>
                        </a:lnSpc>
                      </a:pPr>
                      <a:r>
                        <a:rPr sz="1700" b="1" spc="-2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889"/>
                        </a:lnSpc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Chủ</a:t>
                      </a:r>
                      <a:r>
                        <a:rPr sz="1700" b="1" spc="3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tịch</a:t>
                      </a:r>
                      <a:r>
                        <a:rPr sz="1700" b="1" spc="3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Hồ</a:t>
                      </a:r>
                      <a:r>
                        <a:rPr sz="1700" b="1" spc="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Chí</a:t>
                      </a:r>
                      <a:r>
                        <a:rPr sz="1700" b="1" spc="3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Minh</a:t>
                      </a:r>
                      <a:r>
                        <a:rPr sz="1700" b="1" spc="3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700" b="1" spc="2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Đại</a:t>
                      </a:r>
                      <a:r>
                        <a:rPr sz="1700" b="1" spc="3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tướng</a:t>
                      </a:r>
                      <a:r>
                        <a:rPr sz="1700" b="1" spc="3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Võ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2865" marR="56515">
                        <a:lnSpc>
                          <a:spcPts val="1939"/>
                        </a:lnSpc>
                        <a:spcBef>
                          <a:spcPts val="25"/>
                        </a:spcBef>
                      </a:pP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Nguyên</a:t>
                      </a:r>
                      <a:r>
                        <a:rPr sz="1700" b="1" spc="3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Giáp</a:t>
                      </a:r>
                      <a:r>
                        <a:rPr sz="1700" b="1" spc="3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với</a:t>
                      </a:r>
                      <a:r>
                        <a:rPr sz="1700" b="1" spc="3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Quân</a:t>
                      </a:r>
                      <a:r>
                        <a:rPr sz="1700" b="1" spc="3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đội</a:t>
                      </a:r>
                      <a:r>
                        <a:rPr sz="1700" b="1" spc="3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Nhân</a:t>
                      </a:r>
                      <a:r>
                        <a:rPr sz="1700" b="1" spc="3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dân</a:t>
                      </a:r>
                      <a:r>
                        <a:rPr sz="1700" b="1" spc="3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Việt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Nam</a:t>
                      </a:r>
                      <a:r>
                        <a:rPr sz="17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Anh</a:t>
                      </a:r>
                      <a:r>
                        <a:rPr sz="17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Hùng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860" algn="ctr">
                        <a:lnSpc>
                          <a:spcPts val="1930"/>
                        </a:lnSpc>
                      </a:pPr>
                      <a:r>
                        <a:rPr sz="1700" b="1" spc="-25" dirty="0">
                          <a:solidFill>
                            <a:srgbClr val="6FAC46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6601" y="1790598"/>
            <a:ext cx="4662805" cy="5441315"/>
          </a:xfrm>
          <a:custGeom>
            <a:avLst/>
            <a:gdLst/>
            <a:ahLst/>
            <a:cxnLst/>
            <a:rect l="l" t="t" r="r" b="b"/>
            <a:pathLst>
              <a:path w="4662805" h="5441315">
                <a:moveTo>
                  <a:pt x="4662716" y="4451477"/>
                </a:moveTo>
                <a:lnTo>
                  <a:pt x="0" y="4451477"/>
                </a:lnTo>
                <a:lnTo>
                  <a:pt x="0" y="4698314"/>
                </a:lnTo>
                <a:lnTo>
                  <a:pt x="0" y="4946307"/>
                </a:lnTo>
                <a:lnTo>
                  <a:pt x="0" y="5192852"/>
                </a:lnTo>
                <a:lnTo>
                  <a:pt x="0" y="5440845"/>
                </a:lnTo>
                <a:lnTo>
                  <a:pt x="4662716" y="5440845"/>
                </a:lnTo>
                <a:lnTo>
                  <a:pt x="4662716" y="5192852"/>
                </a:lnTo>
                <a:lnTo>
                  <a:pt x="4662716" y="4946307"/>
                </a:lnTo>
                <a:lnTo>
                  <a:pt x="4662716" y="4698314"/>
                </a:lnTo>
                <a:lnTo>
                  <a:pt x="4662716" y="4451477"/>
                </a:lnTo>
                <a:close/>
              </a:path>
              <a:path w="4662805" h="5441315">
                <a:moveTo>
                  <a:pt x="4662716" y="742594"/>
                </a:moveTo>
                <a:lnTo>
                  <a:pt x="0" y="742594"/>
                </a:lnTo>
                <a:lnTo>
                  <a:pt x="0" y="989431"/>
                </a:lnTo>
                <a:lnTo>
                  <a:pt x="0" y="1237411"/>
                </a:lnTo>
                <a:lnTo>
                  <a:pt x="0" y="4451413"/>
                </a:lnTo>
                <a:lnTo>
                  <a:pt x="4662716" y="4451413"/>
                </a:lnTo>
                <a:lnTo>
                  <a:pt x="4662716" y="989431"/>
                </a:lnTo>
                <a:lnTo>
                  <a:pt x="4662716" y="742594"/>
                </a:lnTo>
                <a:close/>
              </a:path>
              <a:path w="4662805" h="5441315">
                <a:moveTo>
                  <a:pt x="4662716" y="0"/>
                </a:moveTo>
                <a:lnTo>
                  <a:pt x="0" y="0"/>
                </a:lnTo>
                <a:lnTo>
                  <a:pt x="0" y="275221"/>
                </a:lnTo>
                <a:lnTo>
                  <a:pt x="0" y="494538"/>
                </a:lnTo>
                <a:lnTo>
                  <a:pt x="0" y="742518"/>
                </a:lnTo>
                <a:lnTo>
                  <a:pt x="4662716" y="742518"/>
                </a:lnTo>
                <a:lnTo>
                  <a:pt x="4662716" y="494538"/>
                </a:lnTo>
                <a:lnTo>
                  <a:pt x="4662716" y="275221"/>
                </a:lnTo>
                <a:lnTo>
                  <a:pt x="466271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1108" y="1757828"/>
            <a:ext cx="4655185" cy="547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29895" algn="ctr">
              <a:lnSpc>
                <a:spcPct val="100000"/>
              </a:lnSpc>
              <a:spcBef>
                <a:spcPts val="135"/>
              </a:spcBef>
            </a:pPr>
            <a:r>
              <a:rPr sz="1850" dirty="0">
                <a:solidFill>
                  <a:srgbClr val="006FC0"/>
                </a:solidFill>
                <a:latin typeface="Times New Roman"/>
                <a:cs typeface="Times New Roman"/>
              </a:rPr>
              <a:t>LỜI</a:t>
            </a:r>
            <a:r>
              <a:rPr sz="185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6FC0"/>
                </a:solidFill>
                <a:latin typeface="Times New Roman"/>
                <a:cs typeface="Times New Roman"/>
              </a:rPr>
              <a:t>NÓI</a:t>
            </a:r>
            <a:r>
              <a:rPr sz="185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006FC0"/>
                </a:solidFill>
                <a:latin typeface="Times New Roman"/>
                <a:cs typeface="Times New Roman"/>
              </a:rPr>
              <a:t>ĐẦU</a:t>
            </a:r>
            <a:endParaRPr sz="1850">
              <a:latin typeface="Times New Roman"/>
              <a:cs typeface="Times New Roman"/>
            </a:endParaRPr>
          </a:p>
          <a:p>
            <a:pPr marL="12700" marR="5715" indent="429895" algn="just">
              <a:lnSpc>
                <a:spcPct val="95500"/>
              </a:lnSpc>
              <a:spcBef>
                <a:spcPts val="1720"/>
              </a:spcBef>
            </a:pP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Ngày</a:t>
            </a:r>
            <a:r>
              <a:rPr sz="17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22/12/1944,</a:t>
            </a:r>
            <a:r>
              <a:rPr sz="17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tại</a:t>
            </a:r>
            <a:r>
              <a:rPr sz="17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huyện</a:t>
            </a:r>
            <a:r>
              <a:rPr sz="17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Nguyên</a:t>
            </a:r>
            <a:r>
              <a:rPr sz="17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Bình,</a:t>
            </a:r>
            <a:r>
              <a:rPr sz="1700" spc="1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tỉnh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Cao</a:t>
            </a:r>
            <a:r>
              <a:rPr sz="17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Bằng,</a:t>
            </a:r>
            <a:r>
              <a:rPr sz="1700" spc="3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Việt</a:t>
            </a:r>
            <a:r>
              <a:rPr sz="17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Nam</a:t>
            </a:r>
            <a:r>
              <a:rPr sz="17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tuyên</a:t>
            </a:r>
            <a:r>
              <a:rPr sz="1700" spc="2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truyền</a:t>
            </a:r>
            <a:r>
              <a:rPr sz="17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Giải</a:t>
            </a:r>
            <a:r>
              <a:rPr sz="1700" spc="3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phóng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quân</a:t>
            </a:r>
            <a:r>
              <a:rPr sz="17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đã</a:t>
            </a:r>
            <a:r>
              <a:rPr sz="1700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chính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thức</a:t>
            </a:r>
            <a:r>
              <a:rPr sz="1700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được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thành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lập,</a:t>
            </a:r>
            <a:r>
              <a:rPr sz="17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tiền</a:t>
            </a:r>
            <a:r>
              <a:rPr sz="17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thân</a:t>
            </a:r>
            <a:r>
              <a:rPr sz="17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của</a:t>
            </a:r>
            <a:r>
              <a:rPr sz="1700" spc="-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Quân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nhân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Việt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Nam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ngày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nay.</a:t>
            </a:r>
            <a:r>
              <a:rPr sz="1700" spc="-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Trải</a:t>
            </a:r>
            <a:r>
              <a:rPr sz="17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qua</a:t>
            </a:r>
            <a:r>
              <a:rPr sz="1700" spc="-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77</a:t>
            </a:r>
            <a:r>
              <a:rPr sz="17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năm</a:t>
            </a:r>
            <a:r>
              <a:rPr sz="1700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xây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dựng,</a:t>
            </a:r>
            <a:r>
              <a:rPr sz="17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chiến</a:t>
            </a:r>
            <a:r>
              <a:rPr sz="17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đấu</a:t>
            </a:r>
            <a:r>
              <a:rPr sz="17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và</a:t>
            </a:r>
            <a:r>
              <a:rPr sz="17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trưởng</a:t>
            </a:r>
            <a:r>
              <a:rPr sz="17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thành,</a:t>
            </a:r>
            <a:r>
              <a:rPr sz="17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Quân</a:t>
            </a:r>
            <a:r>
              <a:rPr sz="17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nhân</a:t>
            </a:r>
            <a:r>
              <a:rPr sz="17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dân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Việt</a:t>
            </a:r>
            <a:r>
              <a:rPr sz="17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Nam</a:t>
            </a:r>
            <a:r>
              <a:rPr sz="17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đã</a:t>
            </a:r>
            <a:r>
              <a:rPr sz="17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viết</a:t>
            </a:r>
            <a:r>
              <a:rPr sz="17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nên</a:t>
            </a:r>
            <a:r>
              <a:rPr sz="17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17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trang</a:t>
            </a:r>
            <a:r>
              <a:rPr sz="17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sử</a:t>
            </a:r>
            <a:r>
              <a:rPr sz="1700" spc="1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oanh</a:t>
            </a:r>
            <a:r>
              <a:rPr sz="1700" spc="1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liệt</a:t>
            </a:r>
            <a:r>
              <a:rPr sz="1700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hào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hùng,</a:t>
            </a:r>
            <a:r>
              <a:rPr sz="17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giải</a:t>
            </a:r>
            <a:r>
              <a:rPr sz="17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phóng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đất</a:t>
            </a:r>
            <a:r>
              <a:rPr sz="17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nước</a:t>
            </a:r>
            <a:r>
              <a:rPr sz="17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khỏi</a:t>
            </a:r>
            <a:r>
              <a:rPr sz="1700" spc="-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giặc</a:t>
            </a:r>
            <a:r>
              <a:rPr sz="1700" spc="-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ngoại</a:t>
            </a:r>
            <a:r>
              <a:rPr sz="17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xâm,</a:t>
            </a:r>
            <a:r>
              <a:rPr sz="17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thống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nhất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và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bảo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vệ</a:t>
            </a:r>
            <a:r>
              <a:rPr sz="17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toàn vẹn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lãnh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thổ,</a:t>
            </a:r>
            <a:r>
              <a:rPr sz="17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giữ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gìn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nền</a:t>
            </a:r>
            <a:r>
              <a:rPr sz="17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độc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 lập,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tự</a:t>
            </a:r>
            <a:r>
              <a:rPr sz="1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do,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hòa</a:t>
            </a:r>
            <a:r>
              <a:rPr sz="1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bình</a:t>
            </a:r>
            <a:r>
              <a:rPr sz="1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cho</a:t>
            </a:r>
            <a:r>
              <a:rPr sz="1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sz="17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tộc.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indent="429895" algn="just">
              <a:lnSpc>
                <a:spcPct val="95400"/>
              </a:lnSpc>
            </a:pP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Nhân</a:t>
            </a:r>
            <a:r>
              <a:rPr sz="17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dịp</a:t>
            </a:r>
            <a:r>
              <a:rPr sz="17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kỉ</a:t>
            </a:r>
            <a:r>
              <a:rPr sz="1700" spc="1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niệm</a:t>
            </a:r>
            <a:r>
              <a:rPr sz="17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77</a:t>
            </a:r>
            <a:r>
              <a:rPr sz="1700" spc="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năm</a:t>
            </a:r>
            <a:r>
              <a:rPr sz="1700" spc="11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ngày</a:t>
            </a:r>
            <a:r>
              <a:rPr sz="17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thành</a:t>
            </a:r>
            <a:r>
              <a:rPr sz="1700" spc="10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lập</a:t>
            </a:r>
            <a:r>
              <a:rPr sz="17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Quân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nhân</a:t>
            </a:r>
            <a:r>
              <a:rPr sz="17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sz="1700" spc="2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Việt</a:t>
            </a:r>
            <a:r>
              <a:rPr sz="1700" spc="2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Nam</a:t>
            </a:r>
            <a:r>
              <a:rPr sz="17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(22/12/1944</a:t>
            </a:r>
            <a:r>
              <a:rPr sz="1700" spc="2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700" spc="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22/12/2021),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Thư</a:t>
            </a:r>
            <a:r>
              <a:rPr sz="17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viện</a:t>
            </a:r>
            <a:r>
              <a:rPr sz="17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tiểu</a:t>
            </a:r>
            <a:r>
              <a:rPr sz="17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học</a:t>
            </a:r>
            <a:r>
              <a:rPr sz="17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Bình</a:t>
            </a:r>
            <a:r>
              <a:rPr sz="17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Giã</a:t>
            </a:r>
            <a:r>
              <a:rPr sz="1700" spc="5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xin</a:t>
            </a:r>
            <a:r>
              <a:rPr sz="17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trân</a:t>
            </a:r>
            <a:r>
              <a:rPr sz="1700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trọng</a:t>
            </a:r>
            <a:r>
              <a:rPr sz="1700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giới</a:t>
            </a:r>
            <a:r>
              <a:rPr sz="1700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thiệu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tới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bạn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đọc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một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số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cuốn</a:t>
            </a:r>
            <a:r>
              <a:rPr sz="17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sách</a:t>
            </a:r>
            <a:r>
              <a:rPr sz="17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viết</a:t>
            </a:r>
            <a:r>
              <a:rPr sz="17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về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Quân</a:t>
            </a:r>
            <a:r>
              <a:rPr sz="17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1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nhân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sz="17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Việt</a:t>
            </a:r>
            <a:r>
              <a:rPr sz="17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Nam</a:t>
            </a:r>
            <a:r>
              <a:rPr sz="1700" dirty="0">
                <a:solidFill>
                  <a:srgbClr val="040501"/>
                </a:solidFill>
                <a:latin typeface="Times New Roman"/>
                <a:cs typeface="Times New Roman"/>
              </a:rPr>
              <a:t>.</a:t>
            </a:r>
            <a:r>
              <a:rPr sz="1700" spc="145" dirty="0">
                <a:solidFill>
                  <a:srgbClr val="040501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17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nhà</a:t>
            </a:r>
            <a:r>
              <a:rPr sz="1700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văn</a:t>
            </a:r>
            <a:r>
              <a:rPr sz="1700" spc="1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quân</a:t>
            </a:r>
            <a:r>
              <a:rPr sz="1700" spc="1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đã</a:t>
            </a:r>
            <a:r>
              <a:rPr sz="1700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trãi</a:t>
            </a:r>
            <a:r>
              <a:rPr sz="1700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qua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cuộc</a:t>
            </a:r>
            <a:r>
              <a:rPr sz="17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chiến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giành</a:t>
            </a:r>
            <a:r>
              <a:rPr sz="17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độc</a:t>
            </a:r>
            <a:r>
              <a:rPr sz="17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lập</a:t>
            </a:r>
            <a:r>
              <a:rPr sz="1700" spc="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cho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sz="1700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tộc.</a:t>
            </a:r>
            <a:r>
              <a:rPr sz="1700" spc="1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Chống</a:t>
            </a:r>
            <a:r>
              <a:rPr sz="1700" spc="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lại</a:t>
            </a:r>
            <a:r>
              <a:rPr sz="1700" spc="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các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thế</a:t>
            </a:r>
            <a:r>
              <a:rPr sz="17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lực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thù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địch</a:t>
            </a:r>
            <a:r>
              <a:rPr sz="1700" spc="-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sau</a:t>
            </a:r>
            <a:r>
              <a:rPr sz="17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1975.</a:t>
            </a:r>
            <a:r>
              <a:rPr sz="17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Họ</a:t>
            </a:r>
            <a:r>
              <a:rPr sz="1700" spc="-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đã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sống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đã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chiến</a:t>
            </a:r>
            <a:r>
              <a:rPr sz="1700" spc="-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đấu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và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đã</a:t>
            </a:r>
            <a:r>
              <a:rPr sz="17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viết</a:t>
            </a:r>
            <a:r>
              <a:rPr sz="1700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về</a:t>
            </a:r>
            <a:r>
              <a:rPr sz="1700" spc="4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cuộc</a:t>
            </a:r>
            <a:r>
              <a:rPr sz="17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chiến</a:t>
            </a:r>
            <a:r>
              <a:rPr sz="1700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với</a:t>
            </a:r>
            <a:r>
              <a:rPr sz="17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1700" spc="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góc</a:t>
            </a:r>
            <a:r>
              <a:rPr sz="17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nhìn</a:t>
            </a:r>
            <a:r>
              <a:rPr sz="1700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khác</a:t>
            </a:r>
            <a:r>
              <a:rPr sz="1700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0" dirty="0">
                <a:solidFill>
                  <a:srgbClr val="006FC0"/>
                </a:solidFill>
                <a:latin typeface="Times New Roman"/>
                <a:cs typeface="Times New Roman"/>
              </a:rPr>
              <a:t>nhau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để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cho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chúng</a:t>
            </a:r>
            <a:r>
              <a:rPr sz="17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ta</a:t>
            </a:r>
            <a:r>
              <a:rPr sz="17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những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người</a:t>
            </a:r>
            <a:r>
              <a:rPr sz="17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đi</a:t>
            </a:r>
            <a:r>
              <a:rPr sz="17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sau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biết</a:t>
            </a:r>
            <a:r>
              <a:rPr sz="1700" spc="-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về</a:t>
            </a:r>
            <a:r>
              <a:rPr sz="1700" spc="-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cuộc</a:t>
            </a:r>
            <a:r>
              <a:rPr sz="17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6FC0"/>
                </a:solidFill>
                <a:latin typeface="Times New Roman"/>
                <a:cs typeface="Times New Roman"/>
              </a:rPr>
              <a:t>chiến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hào</a:t>
            </a:r>
            <a:r>
              <a:rPr sz="1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hùng</a:t>
            </a:r>
            <a:r>
              <a:rPr sz="1700" spc="-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của</a:t>
            </a:r>
            <a:r>
              <a:rPr sz="17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Quân</a:t>
            </a:r>
            <a:r>
              <a:rPr sz="17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6FC0"/>
                </a:solidFill>
                <a:latin typeface="Times New Roman"/>
                <a:cs typeface="Times New Roman"/>
              </a:rPr>
              <a:t>Đội</a:t>
            </a:r>
            <a:r>
              <a:rPr sz="1700" spc="-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06FC0"/>
                </a:solidFill>
                <a:latin typeface="Times New Roman"/>
                <a:cs typeface="Times New Roman"/>
              </a:rPr>
              <a:t>ta.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2688" y="259551"/>
            <a:ext cx="6010910" cy="9347200"/>
            <a:chOff x="792688" y="259551"/>
            <a:chExt cx="6010910" cy="9347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688" y="312488"/>
              <a:ext cx="1175415" cy="1262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7907" y="606341"/>
              <a:ext cx="1520872" cy="9130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99979" y="259551"/>
              <a:ext cx="3381412" cy="4978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68547" y="318221"/>
              <a:ext cx="1334526" cy="12556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84387" y="579106"/>
              <a:ext cx="1427699" cy="9059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71414" y="8308178"/>
              <a:ext cx="1325925" cy="1264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7632" y="8389883"/>
              <a:ext cx="1718686" cy="9145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87378" y="1578209"/>
              <a:ext cx="392760" cy="68116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8626" y="8303877"/>
              <a:ext cx="1335959" cy="12556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1012" y="8409951"/>
              <a:ext cx="1823326" cy="88586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728" y="1568175"/>
              <a:ext cx="440063" cy="68116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51583" y="9166825"/>
              <a:ext cx="3381412" cy="4394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138" y="86360"/>
            <a:ext cx="45510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1</a:t>
            </a:r>
            <a:r>
              <a:rPr sz="1400" b="1" spc="-3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5676" y="604519"/>
            <a:ext cx="3377565" cy="4686300"/>
            <a:chOff x="455676" y="604519"/>
            <a:chExt cx="3377565" cy="46863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2752" y="832103"/>
              <a:ext cx="2923032" cy="42321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5676" y="604519"/>
              <a:ext cx="3377565" cy="4686300"/>
            </a:xfrm>
            <a:custGeom>
              <a:avLst/>
              <a:gdLst/>
              <a:ahLst/>
              <a:cxnLst/>
              <a:rect l="l" t="t" r="r" b="b"/>
              <a:pathLst>
                <a:path w="3377565" h="4686300">
                  <a:moveTo>
                    <a:pt x="3194304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4457700"/>
                  </a:lnTo>
                  <a:lnTo>
                    <a:pt x="182880" y="4503420"/>
                  </a:lnTo>
                  <a:lnTo>
                    <a:pt x="3194304" y="4503420"/>
                  </a:lnTo>
                  <a:lnTo>
                    <a:pt x="3194304" y="4458208"/>
                  </a:lnTo>
                  <a:lnTo>
                    <a:pt x="3194304" y="4457700"/>
                  </a:lnTo>
                  <a:lnTo>
                    <a:pt x="3194304" y="229108"/>
                  </a:lnTo>
                  <a:lnTo>
                    <a:pt x="3148584" y="229108"/>
                  </a:lnTo>
                  <a:lnTo>
                    <a:pt x="3148584" y="4457700"/>
                  </a:lnTo>
                  <a:lnTo>
                    <a:pt x="228600" y="4457700"/>
                  </a:lnTo>
                  <a:lnTo>
                    <a:pt x="228600" y="228600"/>
                  </a:lnTo>
                  <a:lnTo>
                    <a:pt x="3194304" y="228600"/>
                  </a:lnTo>
                  <a:lnTo>
                    <a:pt x="3194304" y="182880"/>
                  </a:lnTo>
                  <a:close/>
                </a:path>
                <a:path w="3377565" h="4686300">
                  <a:moveTo>
                    <a:pt x="337718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4549140"/>
                  </a:lnTo>
                  <a:lnTo>
                    <a:pt x="0" y="4686300"/>
                  </a:lnTo>
                  <a:lnTo>
                    <a:pt x="3377184" y="4686300"/>
                  </a:lnTo>
                  <a:lnTo>
                    <a:pt x="3377184" y="4549648"/>
                  </a:lnTo>
                  <a:lnTo>
                    <a:pt x="3377184" y="4549140"/>
                  </a:lnTo>
                  <a:lnTo>
                    <a:pt x="3377184" y="137668"/>
                  </a:lnTo>
                  <a:lnTo>
                    <a:pt x="3240024" y="137668"/>
                  </a:lnTo>
                  <a:lnTo>
                    <a:pt x="3240024" y="4549140"/>
                  </a:lnTo>
                  <a:lnTo>
                    <a:pt x="137160" y="4549140"/>
                  </a:lnTo>
                  <a:lnTo>
                    <a:pt x="137160" y="137160"/>
                  </a:lnTo>
                  <a:lnTo>
                    <a:pt x="3377184" y="137160"/>
                  </a:lnTo>
                  <a:lnTo>
                    <a:pt x="33771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57828" y="627887"/>
            <a:ext cx="3616960" cy="4599940"/>
          </a:xfrm>
          <a:prstGeom prst="rect">
            <a:avLst/>
          </a:prstGeom>
          <a:ln w="76200">
            <a:solidFill>
              <a:srgbClr val="00AF50"/>
            </a:solidFill>
          </a:ln>
        </p:spPr>
        <p:txBody>
          <a:bodyPr vert="horz" wrap="square" lIns="0" tIns="85725" rIns="0" bIns="0" rtlCol="0">
            <a:spAutoFit/>
          </a:bodyPr>
          <a:lstStyle/>
          <a:p>
            <a:pPr marL="598170" marR="597535" indent="375920">
              <a:lnSpc>
                <a:spcPts val="2530"/>
              </a:lnSpc>
              <a:spcBef>
                <a:spcPts val="675"/>
              </a:spcBef>
            </a:pP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KỂ</a:t>
            </a:r>
            <a:r>
              <a:rPr sz="2200" b="1" spc="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CHUYỆN </a:t>
            </a: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‘ĐIỆN</a:t>
            </a:r>
            <a:r>
              <a:rPr sz="2200" b="1" spc="1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6FC0"/>
                </a:solidFill>
                <a:latin typeface="Times New Roman"/>
                <a:cs typeface="Times New Roman"/>
              </a:rPr>
              <a:t>BIÊN</a:t>
            </a:r>
            <a:r>
              <a:rPr sz="2200" b="1" spc="1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PHỦ”</a:t>
            </a:r>
            <a:endParaRPr sz="2200">
              <a:latin typeface="Times New Roman"/>
              <a:cs typeface="Times New Roman"/>
            </a:endParaRPr>
          </a:p>
          <a:p>
            <a:pPr marL="130175" marR="125095" indent="457200" algn="just">
              <a:lnSpc>
                <a:spcPct val="95800"/>
              </a:lnSpc>
              <a:spcBef>
                <a:spcPts val="1065"/>
              </a:spcBef>
            </a:pP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Nhà</a:t>
            </a:r>
            <a:r>
              <a:rPr sz="210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xuất</a:t>
            </a:r>
            <a:r>
              <a:rPr sz="2100" b="1" spc="1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bản</a:t>
            </a:r>
            <a:r>
              <a:rPr sz="2100" b="1" spc="1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Kim</a:t>
            </a:r>
            <a:r>
              <a:rPr sz="2100" b="1" spc="1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Đồng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xin</a:t>
            </a:r>
            <a:r>
              <a:rPr sz="2100" b="1" spc="3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trân</a:t>
            </a:r>
            <a:r>
              <a:rPr sz="2100" b="1" spc="3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trọng</a:t>
            </a:r>
            <a:r>
              <a:rPr sz="2100" b="1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giới</a:t>
            </a:r>
            <a:r>
              <a:rPr sz="2100" b="1" spc="3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thiệu</a:t>
            </a:r>
            <a:r>
              <a:rPr sz="2100" b="1" spc="3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tới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các</a:t>
            </a:r>
            <a:r>
              <a:rPr sz="21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1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cuốn</a:t>
            </a:r>
            <a:r>
              <a:rPr sz="21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tranh</a:t>
            </a:r>
            <a:r>
              <a:rPr sz="2100" b="1" spc="13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truyện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“Kể</a:t>
            </a:r>
            <a:r>
              <a:rPr sz="2100" b="1" spc="25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chuyện</a:t>
            </a:r>
            <a:r>
              <a:rPr sz="2100" b="1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Điện</a:t>
            </a:r>
            <a:r>
              <a:rPr sz="2100" b="1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Biên</a:t>
            </a:r>
            <a:r>
              <a:rPr sz="2100" b="1" spc="27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Phủ”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để</a:t>
            </a:r>
            <a:r>
              <a:rPr sz="21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ôn</a:t>
            </a:r>
            <a:r>
              <a:rPr sz="21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lại</a:t>
            </a:r>
            <a:r>
              <a:rPr sz="2100" b="1" spc="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một</a:t>
            </a:r>
            <a:r>
              <a:rPr sz="2100" b="1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trận</a:t>
            </a:r>
            <a:r>
              <a:rPr sz="21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đánh</a:t>
            </a:r>
            <a:r>
              <a:rPr sz="2100" b="1" spc="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vang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danh</a:t>
            </a:r>
            <a:r>
              <a:rPr sz="2100" b="1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của</a:t>
            </a:r>
            <a:r>
              <a:rPr sz="2100" b="1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dân</a:t>
            </a:r>
            <a:r>
              <a:rPr sz="2100" b="1" spc="22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tộc</a:t>
            </a:r>
            <a:r>
              <a:rPr sz="2100" b="1" spc="2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Việt</a:t>
            </a:r>
            <a:r>
              <a:rPr sz="2100" b="1" spc="2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Nam.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Toàn</a:t>
            </a:r>
            <a:r>
              <a:rPr sz="21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bộ</a:t>
            </a:r>
            <a:r>
              <a:rPr sz="21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chiến</a:t>
            </a:r>
            <a:r>
              <a:rPr sz="21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dịch</a:t>
            </a:r>
            <a:r>
              <a:rPr sz="21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Điện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Biên</a:t>
            </a:r>
            <a:r>
              <a:rPr sz="2100" b="1" spc="2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Phủ</a:t>
            </a:r>
            <a:r>
              <a:rPr sz="21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năm</a:t>
            </a:r>
            <a:r>
              <a:rPr sz="21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1954</a:t>
            </a:r>
            <a:r>
              <a:rPr sz="2100" b="1" spc="28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sẽ</a:t>
            </a:r>
            <a:r>
              <a:rPr sz="2100" b="1" spc="28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được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gửi</a:t>
            </a:r>
            <a:r>
              <a:rPr sz="2100" b="1" spc="6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đến</a:t>
            </a:r>
            <a:r>
              <a:rPr sz="2100" b="1" spc="6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các</a:t>
            </a:r>
            <a:r>
              <a:rPr sz="2100" b="1" spc="6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em</a:t>
            </a:r>
            <a:r>
              <a:rPr sz="2100" b="1" spc="64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dưới</a:t>
            </a:r>
            <a:r>
              <a:rPr sz="2100" b="1" spc="64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dạng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một</a:t>
            </a:r>
            <a:r>
              <a:rPr sz="2100" b="1" spc="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câu</a:t>
            </a:r>
            <a:r>
              <a:rPr sz="2100" b="1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chuyện</a:t>
            </a:r>
            <a:r>
              <a:rPr sz="2100" b="1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ngắn</a:t>
            </a:r>
            <a:r>
              <a:rPr sz="2100" b="1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gọn,</a:t>
            </a:r>
            <a:r>
              <a:rPr sz="2100" b="1" spc="9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Times New Roman"/>
                <a:cs typeface="Times New Roman"/>
              </a:rPr>
              <a:t>có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kèm</a:t>
            </a:r>
            <a:r>
              <a:rPr sz="2100" b="1" spc="5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tranh</a:t>
            </a:r>
            <a:r>
              <a:rPr sz="21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minh</a:t>
            </a:r>
            <a:r>
              <a:rPr sz="2100" b="1" spc="6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họa</a:t>
            </a:r>
            <a:r>
              <a:rPr sz="2100" b="1" spc="3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6FC0"/>
                </a:solidFill>
                <a:latin typeface="Times New Roman"/>
                <a:cs typeface="Times New Roman"/>
              </a:rPr>
              <a:t>đặc</a:t>
            </a:r>
            <a:r>
              <a:rPr sz="2100" b="1" spc="5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1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sắc</a:t>
            </a:r>
            <a:r>
              <a:rPr sz="2200" spc="-20" dirty="0">
                <a:solidFill>
                  <a:srgbClr val="006FC0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11117" y="8769857"/>
            <a:ext cx="570230" cy="533400"/>
          </a:xfrm>
          <a:custGeom>
            <a:avLst/>
            <a:gdLst/>
            <a:ahLst/>
            <a:cxnLst/>
            <a:rect l="l" t="t" r="r" b="b"/>
            <a:pathLst>
              <a:path w="570229" h="533400">
                <a:moveTo>
                  <a:pt x="0" y="266700"/>
                </a:moveTo>
                <a:lnTo>
                  <a:pt x="4592" y="218760"/>
                </a:lnTo>
                <a:lnTo>
                  <a:pt x="17834" y="173639"/>
                </a:lnTo>
                <a:lnTo>
                  <a:pt x="38918" y="132091"/>
                </a:lnTo>
                <a:lnTo>
                  <a:pt x="67039" y="94868"/>
                </a:lnTo>
                <a:lnTo>
                  <a:pt x="101390" y="62724"/>
                </a:lnTo>
                <a:lnTo>
                  <a:pt x="141167" y="36412"/>
                </a:lnTo>
                <a:lnTo>
                  <a:pt x="185563" y="16685"/>
                </a:lnTo>
                <a:lnTo>
                  <a:pt x="233771" y="4296"/>
                </a:lnTo>
                <a:lnTo>
                  <a:pt x="284988" y="0"/>
                </a:lnTo>
                <a:lnTo>
                  <a:pt x="336204" y="4296"/>
                </a:lnTo>
                <a:lnTo>
                  <a:pt x="384412" y="16685"/>
                </a:lnTo>
                <a:lnTo>
                  <a:pt x="428808" y="36412"/>
                </a:lnTo>
                <a:lnTo>
                  <a:pt x="468585" y="62724"/>
                </a:lnTo>
                <a:lnTo>
                  <a:pt x="502936" y="94868"/>
                </a:lnTo>
                <a:lnTo>
                  <a:pt x="531057" y="132091"/>
                </a:lnTo>
                <a:lnTo>
                  <a:pt x="552141" y="173639"/>
                </a:lnTo>
                <a:lnTo>
                  <a:pt x="565383" y="218760"/>
                </a:lnTo>
                <a:lnTo>
                  <a:pt x="569976" y="266700"/>
                </a:lnTo>
                <a:lnTo>
                  <a:pt x="565383" y="314639"/>
                </a:lnTo>
                <a:lnTo>
                  <a:pt x="552141" y="359760"/>
                </a:lnTo>
                <a:lnTo>
                  <a:pt x="531057" y="401308"/>
                </a:lnTo>
                <a:lnTo>
                  <a:pt x="502936" y="438531"/>
                </a:lnTo>
                <a:lnTo>
                  <a:pt x="468585" y="470675"/>
                </a:lnTo>
                <a:lnTo>
                  <a:pt x="428808" y="496987"/>
                </a:lnTo>
                <a:lnTo>
                  <a:pt x="384412" y="516714"/>
                </a:lnTo>
                <a:lnTo>
                  <a:pt x="336204" y="529103"/>
                </a:lnTo>
                <a:lnTo>
                  <a:pt x="284988" y="533400"/>
                </a:lnTo>
                <a:lnTo>
                  <a:pt x="233771" y="529103"/>
                </a:lnTo>
                <a:lnTo>
                  <a:pt x="185563" y="516714"/>
                </a:lnTo>
                <a:lnTo>
                  <a:pt x="141167" y="496987"/>
                </a:lnTo>
                <a:lnTo>
                  <a:pt x="101390" y="470675"/>
                </a:lnTo>
                <a:lnTo>
                  <a:pt x="67039" y="438531"/>
                </a:lnTo>
                <a:lnTo>
                  <a:pt x="38918" y="401308"/>
                </a:lnTo>
                <a:lnTo>
                  <a:pt x="17834" y="359760"/>
                </a:lnTo>
                <a:lnTo>
                  <a:pt x="4592" y="314639"/>
                </a:lnTo>
                <a:lnTo>
                  <a:pt x="0" y="266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8244" y="5417820"/>
          <a:ext cx="7136765" cy="4404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8290"/>
                <a:gridCol w="5578475"/>
              </a:tblGrid>
              <a:tr h="894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850">
                        <a:latin typeface="Times New Roman"/>
                        <a:cs typeface="Times New Roman"/>
                      </a:endParaRPr>
                    </a:p>
                    <a:p>
                      <a:pPr marL="607060">
                        <a:lnSpc>
                          <a:spcPct val="100000"/>
                        </a:lnSpc>
                      </a:pPr>
                      <a:r>
                        <a:rPr sz="2000" b="1" spc="-25" dirty="0">
                          <a:latin typeface="Calibri"/>
                          <a:cs typeface="Calibri"/>
                        </a:rPr>
                        <a:t>STN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38112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100" b="1" dirty="0">
                          <a:latin typeface="Calibri"/>
                          <a:cs typeface="Calibri"/>
                        </a:rPr>
                        <a:t>KỂ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CHUYỆN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ĐIỆN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BIÊN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PHỦ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25" dirty="0">
                          <a:latin typeface="Calibri"/>
                          <a:cs typeface="Calibri"/>
                        </a:rPr>
                        <a:t>HỮU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3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84200">
                        <a:lnSpc>
                          <a:spcPts val="1614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02024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2100" b="1" dirty="0">
                          <a:latin typeface="Calibri"/>
                          <a:cs typeface="Calibri"/>
                        </a:rPr>
                        <a:t>MAI,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HUY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TOÀN.</a:t>
                      </a:r>
                      <a:r>
                        <a:rPr sz="21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21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Kim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Đồng,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2020.</a:t>
                      </a:r>
                      <a:r>
                        <a:rPr sz="21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1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100" b="1" spc="-10" dirty="0">
                          <a:latin typeface="Calibri"/>
                          <a:cs typeface="Calibri"/>
                        </a:rPr>
                        <a:t>56tr.;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584200">
                        <a:lnSpc>
                          <a:spcPts val="1535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02025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84200">
                        <a:lnSpc>
                          <a:spcPts val="158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02026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ts val="2285"/>
                        </a:lnSpc>
                      </a:pPr>
                      <a:r>
                        <a:rPr sz="2100" b="1" spc="-10" dirty="0">
                          <a:latin typeface="Calibri"/>
                          <a:cs typeface="Calibri"/>
                        </a:rPr>
                        <a:t>16cm.</a:t>
                      </a:r>
                      <a:endParaRPr sz="2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794385">
                <a:tc>
                  <a:txBody>
                    <a:bodyPr/>
                    <a:lstStyle/>
                    <a:p>
                      <a:pPr marL="584200">
                        <a:lnSpc>
                          <a:spcPts val="157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02027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37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3600">
                        <a:latin typeface="Times New Roman"/>
                        <a:cs typeface="Times New Roman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tabLst>
                          <a:tab pos="3616960" algn="l"/>
                        </a:tabLst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HỮU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MAI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2700" b="1" spc="-30" baseline="-37037" dirty="0">
                          <a:latin typeface="Arial"/>
                          <a:cs typeface="Arial"/>
                        </a:rPr>
                        <a:t>ĐV18</a:t>
                      </a:r>
                      <a:endParaRPr sz="2700" baseline="-37037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590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K250ch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98470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H566M</a:t>
                      </a:r>
                      <a:r>
                        <a:rPr sz="18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K250ch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2560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99922" y="6342126"/>
            <a:ext cx="831850" cy="0"/>
          </a:xfrm>
          <a:custGeom>
            <a:avLst/>
            <a:gdLst/>
            <a:ahLst/>
            <a:cxnLst/>
            <a:rect l="l" t="t" r="r" b="b"/>
            <a:pathLst>
              <a:path w="831850">
                <a:moveTo>
                  <a:pt x="0" y="0"/>
                </a:moveTo>
                <a:lnTo>
                  <a:pt x="831850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4682" y="8998457"/>
            <a:ext cx="2497455" cy="0"/>
          </a:xfrm>
          <a:custGeom>
            <a:avLst/>
            <a:gdLst/>
            <a:ahLst/>
            <a:cxnLst/>
            <a:rect l="l" t="t" r="r" b="b"/>
            <a:pathLst>
              <a:path w="2497454">
                <a:moveTo>
                  <a:pt x="0" y="0"/>
                </a:moveTo>
                <a:lnTo>
                  <a:pt x="249745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86360"/>
            <a:ext cx="4641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02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0676" y="902208"/>
            <a:ext cx="5314315" cy="6344920"/>
            <a:chOff x="2360676" y="902208"/>
            <a:chExt cx="5314315" cy="6344920"/>
          </a:xfrm>
        </p:grpSpPr>
        <p:sp>
          <p:nvSpPr>
            <p:cNvPr id="4" name="object 4"/>
            <p:cNvSpPr/>
            <p:nvPr/>
          </p:nvSpPr>
          <p:spPr>
            <a:xfrm>
              <a:off x="2398776" y="940308"/>
              <a:ext cx="5238115" cy="6268720"/>
            </a:xfrm>
            <a:custGeom>
              <a:avLst/>
              <a:gdLst/>
              <a:ahLst/>
              <a:cxnLst/>
              <a:rect l="l" t="t" r="r" b="b"/>
              <a:pathLst>
                <a:path w="5238115" h="6268720">
                  <a:moveTo>
                    <a:pt x="0" y="6268212"/>
                  </a:moveTo>
                  <a:lnTo>
                    <a:pt x="5237987" y="6268212"/>
                  </a:lnTo>
                  <a:lnTo>
                    <a:pt x="5237987" y="0"/>
                  </a:lnTo>
                  <a:lnTo>
                    <a:pt x="0" y="0"/>
                  </a:lnTo>
                  <a:lnTo>
                    <a:pt x="0" y="6268212"/>
                  </a:lnTo>
                  <a:close/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02280" y="1028573"/>
              <a:ext cx="4032504" cy="2044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1360" y="1024445"/>
              <a:ext cx="4013580" cy="19164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16251" y="1417066"/>
            <a:ext cx="4998720" cy="53009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3335" algn="just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Chuyện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Kể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Về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Mười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Gái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Ngã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Ba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Đồng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Lộc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câu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chuyện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có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thực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về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mười</a:t>
            </a:r>
            <a:r>
              <a:rPr sz="12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gái</a:t>
            </a:r>
            <a:r>
              <a:rPr sz="12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thanh</a:t>
            </a:r>
            <a:r>
              <a:rPr sz="12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niên</a:t>
            </a:r>
            <a:r>
              <a:rPr sz="12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xung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phong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đã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khắc</a:t>
            </a:r>
            <a:r>
              <a:rPr sz="12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ghi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tên</a:t>
            </a:r>
            <a:r>
              <a:rPr sz="12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mình</a:t>
            </a:r>
            <a:r>
              <a:rPr sz="1200" b="1" spc="1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trên</a:t>
            </a:r>
            <a:r>
              <a:rPr sz="12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một</a:t>
            </a:r>
            <a:r>
              <a:rPr sz="12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chặng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đường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lịch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sử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của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dân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tộc.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80"/>
              </a:lnSpc>
              <a:spcBef>
                <a:spcPts val="1125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Đó</a:t>
            </a:r>
            <a:r>
              <a:rPr sz="12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mười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gái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tuổi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mới</a:t>
            </a:r>
            <a:r>
              <a:rPr sz="1200" b="1" spc="2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đôi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mươi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trong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tay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chỉ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có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cuốc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45" dirty="0">
                <a:solidFill>
                  <a:srgbClr val="00AF50"/>
                </a:solidFill>
                <a:latin typeface="Times New Roman"/>
                <a:cs typeface="Times New Roman"/>
              </a:rPr>
              <a:t>xẻng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chiến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đấu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dưới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mưa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bom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bão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đạn,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kiên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cường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ý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chí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“Máu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có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thể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chảy,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tim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có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thể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ngừng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đập,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nhưng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mạch</a:t>
            </a:r>
            <a:r>
              <a:rPr sz="1200" b="1" spc="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máu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giao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thông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không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bao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giờ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được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tắc”.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  <a:spcBef>
                <a:spcPts val="108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Nơi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các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chiến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đấu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ngày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đêm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được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mệnh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danh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“Tọa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độ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chết”</a:t>
            </a:r>
            <a:r>
              <a:rPr sz="1200" b="1" spc="25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-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Ngã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ba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Đồng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Lộc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thuộc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địa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phận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xã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Đồng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Lộc</a:t>
            </a:r>
            <a:r>
              <a:rPr sz="1200" b="1" spc="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–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Can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Lộc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–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Hà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Tĩnh.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Ngã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ba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Đồng</a:t>
            </a:r>
            <a:r>
              <a:rPr sz="1200" b="1" spc="3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Lộc</a:t>
            </a:r>
            <a:r>
              <a:rPr sz="1200" b="1" spc="3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</a:t>
            </a:r>
            <a:r>
              <a:rPr sz="1200" b="1" spc="3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huyết</a:t>
            </a:r>
            <a:r>
              <a:rPr sz="1200" b="1" spc="3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mạch</a:t>
            </a:r>
            <a:r>
              <a:rPr sz="1200" b="1" spc="3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trên</a:t>
            </a:r>
            <a:r>
              <a:rPr sz="1200" b="1" spc="3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đường</a:t>
            </a:r>
            <a:r>
              <a:rPr sz="1200" b="1" spc="3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Trường</a:t>
            </a:r>
            <a:r>
              <a:rPr sz="1200" b="1" spc="3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Sơn,</a:t>
            </a:r>
            <a:r>
              <a:rPr sz="1200" b="1" spc="3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điểm</a:t>
            </a:r>
            <a:r>
              <a:rPr sz="1200" b="1" spc="3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giao</a:t>
            </a:r>
            <a:r>
              <a:rPr sz="1200" b="1" spc="3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của</a:t>
            </a:r>
            <a:r>
              <a:rPr sz="1200" b="1" spc="3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mọi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cung</a:t>
            </a:r>
            <a:r>
              <a:rPr sz="1200" b="1" spc="2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đường</a:t>
            </a:r>
            <a:r>
              <a:rPr sz="1200" b="1" spc="3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từ</a:t>
            </a:r>
            <a:r>
              <a:rPr sz="1200" b="1" spc="3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Bắc</a:t>
            </a:r>
            <a:r>
              <a:rPr sz="1200" b="1" spc="2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vào</a:t>
            </a:r>
            <a:r>
              <a:rPr sz="1200" b="1" spc="2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Nam.</a:t>
            </a:r>
            <a:r>
              <a:rPr sz="1200" b="1" spc="3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Giặc</a:t>
            </a:r>
            <a:r>
              <a:rPr sz="1200" b="1" spc="2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điên</a:t>
            </a:r>
            <a:r>
              <a:rPr sz="1200" b="1" spc="3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cuồng</a:t>
            </a:r>
            <a:r>
              <a:rPr sz="1200" b="1" spc="2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trút</a:t>
            </a:r>
            <a:r>
              <a:rPr sz="1200" b="1" spc="2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bom</a:t>
            </a:r>
            <a:r>
              <a:rPr sz="1200" b="1" spc="3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cày</a:t>
            </a:r>
            <a:r>
              <a:rPr sz="1200" b="1" spc="3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xới</a:t>
            </a:r>
            <a:r>
              <a:rPr sz="1200" b="1" spc="3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từng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thước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đất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nơi</a:t>
            </a:r>
            <a:r>
              <a:rPr sz="12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đây.</a:t>
            </a:r>
            <a:r>
              <a:rPr sz="12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Ở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“Tọa</a:t>
            </a:r>
            <a:r>
              <a:rPr sz="12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độ</a:t>
            </a:r>
            <a:r>
              <a:rPr sz="12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chết”,</a:t>
            </a:r>
            <a:r>
              <a:rPr sz="12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đến</a:t>
            </a:r>
            <a:r>
              <a:rPr sz="1200" b="1" spc="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viên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sỏi</a:t>
            </a:r>
            <a:r>
              <a:rPr sz="1200" b="1" spc="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cũng</a:t>
            </a:r>
            <a:r>
              <a:rPr sz="12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không</a:t>
            </a:r>
            <a:r>
              <a:rPr sz="12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còn</a:t>
            </a:r>
            <a:r>
              <a:rPr sz="12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nguyên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vẹn,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nhưng</a:t>
            </a:r>
            <a:r>
              <a:rPr sz="1200" b="1" spc="2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tiếng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hát</a:t>
            </a:r>
            <a:r>
              <a:rPr sz="1200" b="1" spc="25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vẫn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cất</a:t>
            </a:r>
            <a:r>
              <a:rPr sz="1200" b="1" spc="25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cao</a:t>
            </a:r>
            <a:r>
              <a:rPr sz="1200" b="1" spc="2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mang</a:t>
            </a:r>
            <a:r>
              <a:rPr sz="1200" b="1" spc="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theo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tình</a:t>
            </a:r>
            <a:r>
              <a:rPr sz="1200" b="1" spc="2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yêu</a:t>
            </a:r>
            <a:r>
              <a:rPr sz="1200" b="1" spc="2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với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đất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nước</a:t>
            </a:r>
            <a:r>
              <a:rPr sz="1200" b="1" spc="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với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quê</a:t>
            </a:r>
            <a:r>
              <a:rPr sz="1200" b="1" spc="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hương.</a:t>
            </a:r>
            <a:endParaRPr sz="1200">
              <a:latin typeface="Times New Roman"/>
              <a:cs typeface="Times New Roman"/>
            </a:endParaRPr>
          </a:p>
          <a:p>
            <a:pPr marL="12700" marR="15240" algn="just">
              <a:lnSpc>
                <a:spcPts val="1380"/>
              </a:lnSpc>
              <a:spcBef>
                <a:spcPts val="1165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Rồi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ngày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định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mệnh</a:t>
            </a:r>
            <a:r>
              <a:rPr sz="1200" b="1" spc="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đến,</a:t>
            </a:r>
            <a:r>
              <a:rPr sz="1200" b="1" spc="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quả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bom</a:t>
            </a:r>
            <a:r>
              <a:rPr sz="1200" b="1" spc="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ác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nghiệt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đã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cướp</a:t>
            </a:r>
            <a:r>
              <a:rPr sz="1200" b="1" spc="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đi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sinh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mạng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của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mười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gái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thanh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niên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xung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phong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khi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tuổi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đời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còn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rất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trẻ.</a:t>
            </a:r>
            <a:r>
              <a:rPr sz="1200" b="1" spc="1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Họ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đã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vĩnh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viễn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nằm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lại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mang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theo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cả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tuổi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thanh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xuân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của</a:t>
            </a:r>
            <a:r>
              <a:rPr sz="1200" b="1" spc="1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mình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vào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lòng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đất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mẹ.</a:t>
            </a:r>
            <a:endParaRPr sz="1200">
              <a:latin typeface="Times New Roman"/>
              <a:cs typeface="Times New Roman"/>
            </a:endParaRPr>
          </a:p>
          <a:p>
            <a:pPr marL="12700" marR="12700" algn="just">
              <a:lnSpc>
                <a:spcPts val="1380"/>
              </a:lnSpc>
              <a:spcBef>
                <a:spcPts val="113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Sự</a:t>
            </a:r>
            <a:r>
              <a:rPr sz="1200" b="1" spc="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hi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sinh</a:t>
            </a:r>
            <a:r>
              <a:rPr sz="1200" b="1" spc="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anh</a:t>
            </a:r>
            <a:r>
              <a:rPr sz="1200" b="1" spc="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dũng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của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mười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gái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Ngã</a:t>
            </a:r>
            <a:r>
              <a:rPr sz="1200" b="1" spc="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ba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Đồng</a:t>
            </a:r>
            <a:r>
              <a:rPr sz="1200" b="1" spc="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Lộc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</a:t>
            </a:r>
            <a:r>
              <a:rPr sz="1200" b="1" spc="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lời</a:t>
            </a:r>
            <a:r>
              <a:rPr sz="1200" b="1" spc="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tố</a:t>
            </a:r>
            <a:r>
              <a:rPr sz="1200" b="1" spc="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cáo</a:t>
            </a:r>
            <a:r>
              <a:rPr sz="1200" b="1" spc="11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mãnh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liệt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tội</a:t>
            </a:r>
            <a:r>
              <a:rPr sz="1200" b="1" spc="2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ác</a:t>
            </a:r>
            <a:r>
              <a:rPr sz="1200" b="1" spc="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của</a:t>
            </a:r>
            <a:r>
              <a:rPr sz="12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chiến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tranh,</a:t>
            </a:r>
            <a:r>
              <a:rPr sz="12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thức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tỉnh</a:t>
            </a:r>
            <a:r>
              <a:rPr sz="1200" b="1" spc="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trái</a:t>
            </a:r>
            <a:r>
              <a:rPr sz="1200" b="1" spc="2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tim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yêu</a:t>
            </a:r>
            <a:r>
              <a:rPr sz="1200" b="1" spc="2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chuộng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hòa</a:t>
            </a:r>
            <a:r>
              <a:rPr sz="1200" b="1" spc="2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bình</a:t>
            </a:r>
            <a:r>
              <a:rPr sz="1200" b="1" spc="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trên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toàn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thế</a:t>
            </a:r>
            <a:r>
              <a:rPr sz="1200" b="1" spc="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giới.Mười</a:t>
            </a:r>
            <a:r>
              <a:rPr sz="1200" b="1" spc="21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gái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anh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hùng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ấy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Tần,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Cúc,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Hợi,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chị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Rang,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Hà,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Chi,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7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Hường,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Xuân,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Xanh,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8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Nhỏ.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95500"/>
              </a:lnSpc>
              <a:spcBef>
                <a:spcPts val="1085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Lần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đầu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tiên,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câu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chuyện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về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cuộc</a:t>
            </a:r>
            <a:r>
              <a:rPr sz="1200" b="1" spc="1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đời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các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1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được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kể</a:t>
            </a:r>
            <a:r>
              <a:rPr sz="1200" b="1" spc="19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lại</a:t>
            </a:r>
            <a:r>
              <a:rPr sz="1200" b="1" spc="2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với</a:t>
            </a:r>
            <a:r>
              <a:rPr sz="1200" b="1" spc="20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hình</a:t>
            </a:r>
            <a:r>
              <a:rPr sz="1200" b="1" spc="2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thức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truyện</a:t>
            </a:r>
            <a:r>
              <a:rPr sz="1200" b="1" spc="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tranh.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Những</a:t>
            </a:r>
            <a:r>
              <a:rPr sz="1200" b="1" spc="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bức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tranh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góp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phần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quan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trọng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tái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hiện</a:t>
            </a:r>
            <a:r>
              <a:rPr sz="1200" b="1" spc="26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cuộc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đời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và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sự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hi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sinh</a:t>
            </a:r>
            <a:r>
              <a:rPr sz="1200" b="1" spc="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anh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dũng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của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các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chị</a:t>
            </a:r>
            <a:r>
              <a:rPr sz="1200" b="1" spc="26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như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một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bộ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phim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hùng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tráng</a:t>
            </a:r>
            <a:r>
              <a:rPr sz="1200" b="1" spc="254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giàu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cảm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xúc.Giở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mỗi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trang</a:t>
            </a:r>
            <a:r>
              <a:rPr sz="1200" b="1" spc="2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sách,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bạn</a:t>
            </a:r>
            <a:r>
              <a:rPr sz="1200" b="1" spc="30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đọc</a:t>
            </a:r>
            <a:r>
              <a:rPr sz="1200" b="1" spc="22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hôm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nay</a:t>
            </a:r>
            <a:r>
              <a:rPr sz="1200" b="1" spc="2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sẽ</a:t>
            </a:r>
            <a:r>
              <a:rPr sz="1200" b="1" spc="2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hiểu</a:t>
            </a:r>
            <a:r>
              <a:rPr sz="1200" b="1" spc="27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thêm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một</a:t>
            </a:r>
            <a:r>
              <a:rPr sz="1200" b="1" spc="2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phần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lịch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sử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dân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tộc,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ghi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nhớ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công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ơn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những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thế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hệ</a:t>
            </a:r>
            <a:r>
              <a:rPr sz="1200" b="1" spc="1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đi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trước</a:t>
            </a:r>
            <a:r>
              <a:rPr sz="1200" b="1" spc="14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đã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hi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sinh</a:t>
            </a:r>
            <a:r>
              <a:rPr sz="1200" b="1" spc="1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xương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máu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làm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nên</a:t>
            </a:r>
            <a:r>
              <a:rPr sz="1200" b="1" spc="1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hòa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bình</a:t>
            </a:r>
            <a:r>
              <a:rPr sz="1200" b="1" spc="15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cho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hôm</a:t>
            </a:r>
            <a:r>
              <a:rPr sz="1200" b="1" spc="1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nay</a:t>
            </a:r>
            <a:r>
              <a:rPr sz="1200" b="1" spc="13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và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mai</a:t>
            </a:r>
            <a:r>
              <a:rPr sz="1200" b="1" spc="1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s</a:t>
            </a:r>
            <a:r>
              <a:rPr sz="1200" spc="-20" dirty="0">
                <a:solidFill>
                  <a:srgbClr val="00AF50"/>
                </a:solidFill>
                <a:latin typeface="Times New Roman"/>
                <a:cs typeface="Times New Roman"/>
              </a:rPr>
              <a:t>au.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9747" y="909827"/>
            <a:ext cx="1990725" cy="2853055"/>
            <a:chOff x="269747" y="909827"/>
            <a:chExt cx="1990725" cy="2853055"/>
          </a:xfrm>
        </p:grpSpPr>
        <p:sp>
          <p:nvSpPr>
            <p:cNvPr id="9" name="object 9"/>
            <p:cNvSpPr/>
            <p:nvPr/>
          </p:nvSpPr>
          <p:spPr>
            <a:xfrm>
              <a:off x="274319" y="914399"/>
              <a:ext cx="1981200" cy="2844165"/>
            </a:xfrm>
            <a:custGeom>
              <a:avLst/>
              <a:gdLst/>
              <a:ahLst/>
              <a:cxnLst/>
              <a:rect l="l" t="t" r="r" b="b"/>
              <a:pathLst>
                <a:path w="1981200" h="2844165">
                  <a:moveTo>
                    <a:pt x="0" y="2843784"/>
                  </a:moveTo>
                  <a:lnTo>
                    <a:pt x="1981200" y="2843784"/>
                  </a:lnTo>
                  <a:lnTo>
                    <a:pt x="1981200" y="0"/>
                  </a:lnTo>
                  <a:lnTo>
                    <a:pt x="0" y="0"/>
                  </a:lnTo>
                  <a:lnTo>
                    <a:pt x="0" y="28437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407" y="1191768"/>
              <a:ext cx="1330452" cy="22753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332" y="965199"/>
              <a:ext cx="1784985" cy="2729230"/>
            </a:xfrm>
            <a:custGeom>
              <a:avLst/>
              <a:gdLst/>
              <a:ahLst/>
              <a:cxnLst/>
              <a:rect l="l" t="t" r="r" b="b"/>
              <a:pathLst>
                <a:path w="1784985" h="2729229">
                  <a:moveTo>
                    <a:pt x="1601724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2500630"/>
                  </a:lnTo>
                  <a:lnTo>
                    <a:pt x="182880" y="2546350"/>
                  </a:lnTo>
                  <a:lnTo>
                    <a:pt x="1601724" y="2546350"/>
                  </a:lnTo>
                  <a:lnTo>
                    <a:pt x="1601724" y="2500630"/>
                  </a:lnTo>
                  <a:lnTo>
                    <a:pt x="228600" y="2500630"/>
                  </a:lnTo>
                  <a:lnTo>
                    <a:pt x="228600" y="228600"/>
                  </a:lnTo>
                  <a:lnTo>
                    <a:pt x="1556004" y="228600"/>
                  </a:lnTo>
                  <a:lnTo>
                    <a:pt x="1556004" y="2500376"/>
                  </a:lnTo>
                  <a:lnTo>
                    <a:pt x="1601724" y="2500376"/>
                  </a:lnTo>
                  <a:lnTo>
                    <a:pt x="1601724" y="228600"/>
                  </a:lnTo>
                  <a:lnTo>
                    <a:pt x="1601724" y="228092"/>
                  </a:lnTo>
                  <a:lnTo>
                    <a:pt x="1601724" y="182880"/>
                  </a:lnTo>
                  <a:close/>
                </a:path>
                <a:path w="1784985" h="2729229">
                  <a:moveTo>
                    <a:pt x="1784604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2592070"/>
                  </a:lnTo>
                  <a:lnTo>
                    <a:pt x="0" y="2729230"/>
                  </a:lnTo>
                  <a:lnTo>
                    <a:pt x="1784604" y="2729230"/>
                  </a:lnTo>
                  <a:lnTo>
                    <a:pt x="1784604" y="2592070"/>
                  </a:lnTo>
                  <a:lnTo>
                    <a:pt x="137160" y="2592070"/>
                  </a:lnTo>
                  <a:lnTo>
                    <a:pt x="137160" y="137160"/>
                  </a:lnTo>
                  <a:lnTo>
                    <a:pt x="1647444" y="137160"/>
                  </a:lnTo>
                  <a:lnTo>
                    <a:pt x="1647444" y="2591816"/>
                  </a:lnTo>
                  <a:lnTo>
                    <a:pt x="1784604" y="2591828"/>
                  </a:lnTo>
                  <a:lnTo>
                    <a:pt x="1784604" y="137160"/>
                  </a:lnTo>
                  <a:lnTo>
                    <a:pt x="1784604" y="136652"/>
                  </a:lnTo>
                  <a:lnTo>
                    <a:pt x="178460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57302" y="6799833"/>
            <a:ext cx="3629660" cy="2974340"/>
            <a:chOff x="257302" y="6799833"/>
            <a:chExt cx="3629660" cy="2974340"/>
          </a:xfrm>
        </p:grpSpPr>
        <p:sp>
          <p:nvSpPr>
            <p:cNvPr id="13" name="object 13"/>
            <p:cNvSpPr/>
            <p:nvPr/>
          </p:nvSpPr>
          <p:spPr>
            <a:xfrm>
              <a:off x="286512" y="6829043"/>
              <a:ext cx="3571240" cy="2915920"/>
            </a:xfrm>
            <a:custGeom>
              <a:avLst/>
              <a:gdLst/>
              <a:ahLst/>
              <a:cxnLst/>
              <a:rect l="l" t="t" r="r" b="b"/>
              <a:pathLst>
                <a:path w="3571240" h="2915920">
                  <a:moveTo>
                    <a:pt x="3570732" y="0"/>
                  </a:moveTo>
                  <a:lnTo>
                    <a:pt x="0" y="0"/>
                  </a:lnTo>
                  <a:lnTo>
                    <a:pt x="0" y="2915411"/>
                  </a:lnTo>
                  <a:lnTo>
                    <a:pt x="3570732" y="2915411"/>
                  </a:lnTo>
                  <a:lnTo>
                    <a:pt x="3570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6512" y="6829043"/>
              <a:ext cx="3571240" cy="2915920"/>
            </a:xfrm>
            <a:custGeom>
              <a:avLst/>
              <a:gdLst/>
              <a:ahLst/>
              <a:cxnLst/>
              <a:rect l="l" t="t" r="r" b="b"/>
              <a:pathLst>
                <a:path w="3571240" h="2915920">
                  <a:moveTo>
                    <a:pt x="0" y="2915411"/>
                  </a:moveTo>
                  <a:lnTo>
                    <a:pt x="3570732" y="2915411"/>
                  </a:lnTo>
                  <a:lnTo>
                    <a:pt x="3570732" y="0"/>
                  </a:lnTo>
                  <a:lnTo>
                    <a:pt x="0" y="0"/>
                  </a:lnTo>
                  <a:lnTo>
                    <a:pt x="0" y="2915411"/>
                  </a:lnTo>
                  <a:close/>
                </a:path>
              </a:pathLst>
            </a:custGeom>
            <a:ln w="57912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2308" y="6879717"/>
            <a:ext cx="303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latin typeface="Arial"/>
                <a:cs typeface="Arial"/>
              </a:rPr>
              <a:t>STN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3313" y="7129018"/>
            <a:ext cx="3235325" cy="2441575"/>
            <a:chOff x="353313" y="7129018"/>
            <a:chExt cx="3235325" cy="244157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728" y="7217600"/>
              <a:ext cx="347027" cy="943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0728" y="7490396"/>
              <a:ext cx="345655" cy="943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728" y="7763192"/>
              <a:ext cx="347916" cy="943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0728" y="8048180"/>
              <a:ext cx="345173" cy="943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66911" y="9470720"/>
              <a:ext cx="902842" cy="9983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63473" y="7139178"/>
              <a:ext cx="533400" cy="0"/>
            </a:xfrm>
            <a:custGeom>
              <a:avLst/>
              <a:gdLst/>
              <a:ahLst/>
              <a:cxnLst/>
              <a:rect l="l" t="t" r="r" b="b"/>
              <a:pathLst>
                <a:path w="533400">
                  <a:moveTo>
                    <a:pt x="0" y="0"/>
                  </a:moveTo>
                  <a:lnTo>
                    <a:pt x="53340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6474" y="9135618"/>
              <a:ext cx="323215" cy="314325"/>
            </a:xfrm>
            <a:custGeom>
              <a:avLst/>
              <a:gdLst/>
              <a:ahLst/>
              <a:cxnLst/>
              <a:rect l="l" t="t" r="r" b="b"/>
              <a:pathLst>
                <a:path w="323214" h="314325">
                  <a:moveTo>
                    <a:pt x="161544" y="0"/>
                  </a:moveTo>
                  <a:lnTo>
                    <a:pt x="110459" y="8002"/>
                  </a:lnTo>
                  <a:lnTo>
                    <a:pt x="66111" y="30287"/>
                  </a:lnTo>
                  <a:lnTo>
                    <a:pt x="31150" y="64267"/>
                  </a:lnTo>
                  <a:lnTo>
                    <a:pt x="8229" y="107357"/>
                  </a:lnTo>
                  <a:lnTo>
                    <a:pt x="0" y="156971"/>
                  </a:lnTo>
                  <a:lnTo>
                    <a:pt x="8229" y="206586"/>
                  </a:lnTo>
                  <a:lnTo>
                    <a:pt x="31150" y="249676"/>
                  </a:lnTo>
                  <a:lnTo>
                    <a:pt x="66111" y="283656"/>
                  </a:lnTo>
                  <a:lnTo>
                    <a:pt x="110459" y="305941"/>
                  </a:lnTo>
                  <a:lnTo>
                    <a:pt x="161544" y="313943"/>
                  </a:lnTo>
                  <a:lnTo>
                    <a:pt x="212628" y="305941"/>
                  </a:lnTo>
                  <a:lnTo>
                    <a:pt x="256976" y="283656"/>
                  </a:lnTo>
                  <a:lnTo>
                    <a:pt x="291937" y="249676"/>
                  </a:lnTo>
                  <a:lnTo>
                    <a:pt x="314858" y="206586"/>
                  </a:lnTo>
                  <a:lnTo>
                    <a:pt x="323088" y="156971"/>
                  </a:lnTo>
                  <a:lnTo>
                    <a:pt x="314858" y="107357"/>
                  </a:lnTo>
                  <a:lnTo>
                    <a:pt x="291937" y="64267"/>
                  </a:lnTo>
                  <a:lnTo>
                    <a:pt x="256976" y="30287"/>
                  </a:lnTo>
                  <a:lnTo>
                    <a:pt x="212628" y="8002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06474" y="9135618"/>
              <a:ext cx="323215" cy="314325"/>
            </a:xfrm>
            <a:custGeom>
              <a:avLst/>
              <a:gdLst/>
              <a:ahLst/>
              <a:cxnLst/>
              <a:rect l="l" t="t" r="r" b="b"/>
              <a:pathLst>
                <a:path w="323214" h="314325">
                  <a:moveTo>
                    <a:pt x="0" y="156971"/>
                  </a:moveTo>
                  <a:lnTo>
                    <a:pt x="8229" y="107357"/>
                  </a:lnTo>
                  <a:lnTo>
                    <a:pt x="31150" y="64267"/>
                  </a:lnTo>
                  <a:lnTo>
                    <a:pt x="66111" y="30287"/>
                  </a:lnTo>
                  <a:lnTo>
                    <a:pt x="110459" y="8002"/>
                  </a:lnTo>
                  <a:lnTo>
                    <a:pt x="161544" y="0"/>
                  </a:lnTo>
                  <a:lnTo>
                    <a:pt x="212628" y="8002"/>
                  </a:lnTo>
                  <a:lnTo>
                    <a:pt x="256976" y="30287"/>
                  </a:lnTo>
                  <a:lnTo>
                    <a:pt x="291937" y="64267"/>
                  </a:lnTo>
                  <a:lnTo>
                    <a:pt x="314858" y="107357"/>
                  </a:lnTo>
                  <a:lnTo>
                    <a:pt x="323088" y="156971"/>
                  </a:lnTo>
                  <a:lnTo>
                    <a:pt x="314858" y="206586"/>
                  </a:lnTo>
                  <a:lnTo>
                    <a:pt x="291937" y="249676"/>
                  </a:lnTo>
                  <a:lnTo>
                    <a:pt x="256976" y="283656"/>
                  </a:lnTo>
                  <a:lnTo>
                    <a:pt x="212628" y="305941"/>
                  </a:lnTo>
                  <a:lnTo>
                    <a:pt x="161544" y="313943"/>
                  </a:lnTo>
                  <a:lnTo>
                    <a:pt x="110459" y="305941"/>
                  </a:lnTo>
                  <a:lnTo>
                    <a:pt x="66111" y="283656"/>
                  </a:lnTo>
                  <a:lnTo>
                    <a:pt x="31150" y="249676"/>
                  </a:lnTo>
                  <a:lnTo>
                    <a:pt x="8229" y="206586"/>
                  </a:lnTo>
                  <a:lnTo>
                    <a:pt x="0" y="156971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00656" y="9305544"/>
              <a:ext cx="1381125" cy="0"/>
            </a:xfrm>
            <a:custGeom>
              <a:avLst/>
              <a:gdLst/>
              <a:ahLst/>
              <a:cxnLst/>
              <a:rect l="l" t="t" r="r" b="b"/>
              <a:pathLst>
                <a:path w="1381125">
                  <a:moveTo>
                    <a:pt x="0" y="0"/>
                  </a:moveTo>
                  <a:lnTo>
                    <a:pt x="13811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054404" y="7330820"/>
            <a:ext cx="2638425" cy="12598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685165">
              <a:lnSpc>
                <a:spcPts val="1200"/>
              </a:lnSpc>
              <a:spcBef>
                <a:spcPts val="195"/>
              </a:spcBef>
            </a:pPr>
            <a:r>
              <a:rPr sz="1050" b="1" dirty="0">
                <a:latin typeface="Arial"/>
                <a:cs typeface="Arial"/>
              </a:rPr>
              <a:t>CHUYỆN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KỂ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VỀ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MƯỜI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CÔ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25" dirty="0">
                <a:latin typeface="Arial"/>
                <a:cs typeface="Arial"/>
              </a:rPr>
              <a:t>GÁI </a:t>
            </a:r>
            <a:r>
              <a:rPr sz="1050" b="1" dirty="0">
                <a:latin typeface="Arial"/>
                <a:cs typeface="Arial"/>
              </a:rPr>
              <a:t>NGÃ</a:t>
            </a:r>
            <a:r>
              <a:rPr sz="1050" b="1" spc="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BA</a:t>
            </a:r>
            <a:r>
              <a:rPr sz="1050" b="1" spc="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ĐỒNG</a:t>
            </a:r>
            <a:r>
              <a:rPr sz="1050" b="1" spc="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LỘC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/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Hoài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Lộc.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-</a:t>
            </a:r>
            <a:r>
              <a:rPr sz="1050" b="1" spc="5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1.</a:t>
            </a:r>
            <a:r>
              <a:rPr sz="1050" b="1" spc="6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-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H</a:t>
            </a:r>
            <a:r>
              <a:rPr sz="1050" b="1" spc="45" dirty="0">
                <a:latin typeface="Arial"/>
                <a:cs typeface="Arial"/>
              </a:rPr>
              <a:t> </a:t>
            </a:r>
            <a:r>
              <a:rPr sz="1050" b="1" spc="-50" dirty="0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60"/>
              </a:lnSpc>
            </a:pPr>
            <a:r>
              <a:rPr sz="1050" b="1" dirty="0">
                <a:latin typeface="Arial"/>
                <a:cs typeface="Arial"/>
              </a:rPr>
              <a:t>Kim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Đồng,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2021.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-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44tr.</a:t>
            </a:r>
            <a:r>
              <a:rPr sz="1050" b="1" spc="-2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;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26cm</a:t>
            </a:r>
            <a:endParaRPr sz="1050">
              <a:latin typeface="Arial"/>
              <a:cs typeface="Arial"/>
            </a:endParaRPr>
          </a:p>
          <a:p>
            <a:pPr marL="12700" marR="5080" indent="456565" algn="just">
              <a:lnSpc>
                <a:spcPct val="95700"/>
              </a:lnSpc>
              <a:spcBef>
                <a:spcPts val="30"/>
              </a:spcBef>
            </a:pPr>
            <a:r>
              <a:rPr sz="1050" b="1" dirty="0">
                <a:latin typeface="Arial"/>
                <a:cs typeface="Arial"/>
              </a:rPr>
              <a:t>Chuyện</a:t>
            </a:r>
            <a:r>
              <a:rPr sz="1050" b="1" spc="1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Kể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Về</a:t>
            </a:r>
            <a:r>
              <a:rPr sz="1050" b="1" spc="1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Mười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Cô</a:t>
            </a:r>
            <a:r>
              <a:rPr sz="1050" b="1" spc="15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Gái</a:t>
            </a:r>
            <a:r>
              <a:rPr sz="1050" b="1" spc="150" dirty="0">
                <a:latin typeface="Arial"/>
                <a:cs typeface="Arial"/>
              </a:rPr>
              <a:t> </a:t>
            </a:r>
            <a:r>
              <a:rPr sz="1050" b="1" spc="-25" dirty="0">
                <a:latin typeface="Arial"/>
                <a:cs typeface="Arial"/>
              </a:rPr>
              <a:t>Ngã </a:t>
            </a:r>
            <a:r>
              <a:rPr sz="1050" b="1" dirty="0">
                <a:latin typeface="Arial"/>
                <a:cs typeface="Arial"/>
              </a:rPr>
              <a:t>Ba</a:t>
            </a:r>
            <a:r>
              <a:rPr sz="1050" b="1" spc="1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Đồng</a:t>
            </a:r>
            <a:r>
              <a:rPr sz="1050" b="1" spc="1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Lộc</a:t>
            </a:r>
            <a:r>
              <a:rPr sz="1050" b="1" spc="1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là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câu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chuyện</a:t>
            </a:r>
            <a:r>
              <a:rPr sz="1050" b="1" spc="1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có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thực</a:t>
            </a:r>
            <a:r>
              <a:rPr sz="1050" b="1" spc="145" dirty="0">
                <a:latin typeface="Arial"/>
                <a:cs typeface="Arial"/>
              </a:rPr>
              <a:t> </a:t>
            </a:r>
            <a:r>
              <a:rPr sz="1050" b="1" spc="-25" dirty="0">
                <a:latin typeface="Arial"/>
                <a:cs typeface="Arial"/>
              </a:rPr>
              <a:t>về </a:t>
            </a:r>
            <a:r>
              <a:rPr sz="1050" b="1" dirty="0">
                <a:latin typeface="Arial"/>
                <a:cs typeface="Arial"/>
              </a:rPr>
              <a:t>mười</a:t>
            </a:r>
            <a:r>
              <a:rPr sz="1050" b="1" spc="13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cô</a:t>
            </a:r>
            <a:r>
              <a:rPr sz="1050" b="1" spc="1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gái</a:t>
            </a:r>
            <a:r>
              <a:rPr sz="1050" b="1" spc="1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thanh</a:t>
            </a:r>
            <a:r>
              <a:rPr sz="1050" b="1" spc="14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niên</a:t>
            </a:r>
            <a:r>
              <a:rPr sz="1050" b="1" spc="12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xung</a:t>
            </a:r>
            <a:r>
              <a:rPr sz="1050" b="1" spc="1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phong</a:t>
            </a:r>
            <a:r>
              <a:rPr sz="1050" b="1" spc="130" dirty="0">
                <a:latin typeface="Arial"/>
                <a:cs typeface="Arial"/>
              </a:rPr>
              <a:t> </a:t>
            </a:r>
            <a:r>
              <a:rPr sz="1050" b="1" spc="-25" dirty="0">
                <a:latin typeface="Arial"/>
                <a:cs typeface="Arial"/>
              </a:rPr>
              <a:t>đã </a:t>
            </a:r>
            <a:r>
              <a:rPr sz="1050" b="1" dirty="0">
                <a:latin typeface="Arial"/>
                <a:cs typeface="Arial"/>
              </a:rPr>
              <a:t>khắc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ghi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tên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mình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trên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một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chặng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-10" dirty="0">
                <a:latin typeface="Arial"/>
                <a:cs typeface="Arial"/>
              </a:rPr>
              <a:t>đường </a:t>
            </a:r>
            <a:r>
              <a:rPr sz="1050" b="1" dirty="0">
                <a:latin typeface="Arial"/>
                <a:cs typeface="Arial"/>
              </a:rPr>
              <a:t>lịch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sử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của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dân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20" dirty="0">
                <a:latin typeface="Arial"/>
                <a:cs typeface="Arial"/>
              </a:rPr>
              <a:t>tộc.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5072" y="6936105"/>
            <a:ext cx="61404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dirty="0">
                <a:latin typeface="Arial"/>
                <a:cs typeface="Arial"/>
              </a:rPr>
              <a:t>HOÀI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LỘC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75005" y="6813042"/>
            <a:ext cx="3391535" cy="2922905"/>
            <a:chOff x="475005" y="6813042"/>
            <a:chExt cx="3391535" cy="2922905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005" y="9285694"/>
              <a:ext cx="349338" cy="9436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64980" y="9113291"/>
              <a:ext cx="331215" cy="10228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41070" y="6813042"/>
              <a:ext cx="2915285" cy="2922905"/>
            </a:xfrm>
            <a:custGeom>
              <a:avLst/>
              <a:gdLst/>
              <a:ahLst/>
              <a:cxnLst/>
              <a:rect l="l" t="t" r="r" b="b"/>
              <a:pathLst>
                <a:path w="2915285" h="2922904">
                  <a:moveTo>
                    <a:pt x="10668" y="0"/>
                  </a:moveTo>
                  <a:lnTo>
                    <a:pt x="10668" y="2922904"/>
                  </a:lnTo>
                </a:path>
                <a:path w="2915285" h="2922904">
                  <a:moveTo>
                    <a:pt x="0" y="332739"/>
                  </a:moveTo>
                  <a:lnTo>
                    <a:pt x="2915285" y="327659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86360"/>
            <a:ext cx="4641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03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43755" y="524255"/>
            <a:ext cx="3476625" cy="5981700"/>
            <a:chOff x="4143755" y="524255"/>
            <a:chExt cx="3476625" cy="5981700"/>
          </a:xfrm>
        </p:grpSpPr>
        <p:sp>
          <p:nvSpPr>
            <p:cNvPr id="4" name="object 4"/>
            <p:cNvSpPr/>
            <p:nvPr/>
          </p:nvSpPr>
          <p:spPr>
            <a:xfrm>
              <a:off x="4181855" y="562355"/>
              <a:ext cx="3400425" cy="5905500"/>
            </a:xfrm>
            <a:custGeom>
              <a:avLst/>
              <a:gdLst/>
              <a:ahLst/>
              <a:cxnLst/>
              <a:rect l="l" t="t" r="r" b="b"/>
              <a:pathLst>
                <a:path w="3400425" h="5905500">
                  <a:moveTo>
                    <a:pt x="0" y="5905500"/>
                  </a:moveTo>
                  <a:lnTo>
                    <a:pt x="3400044" y="5905500"/>
                  </a:lnTo>
                  <a:lnTo>
                    <a:pt x="3400044" y="0"/>
                  </a:lnTo>
                  <a:lnTo>
                    <a:pt x="0" y="0"/>
                  </a:lnTo>
                  <a:lnTo>
                    <a:pt x="0" y="5905500"/>
                  </a:lnTo>
                  <a:close/>
                </a:path>
              </a:pathLst>
            </a:custGeom>
            <a:ln w="761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93996" y="646175"/>
              <a:ext cx="3178175" cy="289560"/>
            </a:xfrm>
            <a:custGeom>
              <a:avLst/>
              <a:gdLst/>
              <a:ahLst/>
              <a:cxnLst/>
              <a:rect l="l" t="t" r="r" b="b"/>
              <a:pathLst>
                <a:path w="3178175" h="289559">
                  <a:moveTo>
                    <a:pt x="3177794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3177794" y="289559"/>
                  </a:lnTo>
                  <a:lnTo>
                    <a:pt x="3177794" y="0"/>
                  </a:lnTo>
                  <a:close/>
                </a:path>
              </a:pathLst>
            </a:custGeom>
            <a:solidFill>
              <a:srgbClr val="F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3795" y="647699"/>
              <a:ext cx="2814828" cy="2727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4053" y="657129"/>
              <a:ext cx="2774251" cy="234251"/>
            </a:xfrm>
            <a:prstGeom prst="rect">
              <a:avLst/>
            </a:prstGeom>
          </p:spPr>
        </p:pic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312284" y="1128013"/>
          <a:ext cx="3150235" cy="5252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169035"/>
                <a:gridCol w="1524000"/>
              </a:tblGrid>
              <a:tr h="245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82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Với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giọng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văn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bình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dị,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mộc</a:t>
                      </a:r>
                      <a:r>
                        <a:rPr sz="1600" spc="-1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mạc,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như</a:t>
                      </a:r>
                      <a:r>
                        <a:rPr sz="1600" spc="-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lời</a:t>
                      </a:r>
                      <a:r>
                        <a:rPr sz="1600" spc="-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kể</a:t>
                      </a:r>
                      <a:r>
                        <a:rPr sz="1600" spc="-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thủ</a:t>
                      </a:r>
                      <a:r>
                        <a:rPr sz="1600" spc="-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thỉ</a:t>
                      </a:r>
                      <a:r>
                        <a:rPr sz="1600" spc="-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600" spc="-3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sz="1600" spc="-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đồng</a:t>
                      </a:r>
                      <a:r>
                        <a:rPr sz="1600" spc="-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đội</a:t>
                      </a:r>
                      <a:r>
                        <a:rPr sz="1600" spc="-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lúc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tabLst>
                          <a:tab pos="485140" algn="l"/>
                          <a:tab pos="1171575" algn="l"/>
                          <a:tab pos="1955164" algn="l"/>
                          <a:tab pos="2339975" algn="l"/>
                          <a:tab pos="2874010" algn="l"/>
                        </a:tabLst>
                      </a:pP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đêm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khuya,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Nguyễn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Vũ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Điền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gợi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2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cảm</a:t>
                      </a:r>
                      <a:r>
                        <a:rPr sz="1600" spc="21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xúc</a:t>
                      </a:r>
                      <a:r>
                        <a:rPr sz="1600" spc="23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tràn</a:t>
                      </a:r>
                      <a:r>
                        <a:rPr sz="1600" spc="2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đầy,</a:t>
                      </a:r>
                      <a:r>
                        <a:rPr sz="1600" spc="2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sâu</a:t>
                      </a:r>
                      <a:r>
                        <a:rPr sz="1600" spc="2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đậm.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Hình</a:t>
                      </a:r>
                      <a:r>
                        <a:rPr sz="1600" spc="2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ảnh</a:t>
                      </a:r>
                      <a:r>
                        <a:rPr sz="1600" spc="2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254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sz="1600" spc="2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lính</a:t>
                      </a:r>
                      <a:r>
                        <a:rPr sz="1600" spc="2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hiện</a:t>
                      </a:r>
                      <a:r>
                        <a:rPr sz="1600" spc="2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lên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1460">
                <a:tc gridSpan="3"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1600" spc="3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từng</a:t>
                      </a:r>
                      <a:r>
                        <a:rPr sz="1600" spc="3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trang</a:t>
                      </a:r>
                      <a:r>
                        <a:rPr sz="1600" spc="3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viết</a:t>
                      </a:r>
                      <a:r>
                        <a:rPr sz="1600" spc="3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chân</a:t>
                      </a:r>
                      <a:r>
                        <a:rPr sz="1600" spc="33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thật,</a:t>
                      </a:r>
                      <a:r>
                        <a:rPr sz="1600" spc="3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đầy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  <a:tabLst>
                          <a:tab pos="564515" algn="l"/>
                          <a:tab pos="1108075" algn="l"/>
                          <a:tab pos="1525270" algn="l"/>
                          <a:tab pos="2092325" algn="l"/>
                          <a:tab pos="2613025" algn="l"/>
                        </a:tabLst>
                      </a:pP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lính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con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người.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sz="1600" spc="2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lính,</a:t>
                      </a:r>
                      <a:r>
                        <a:rPr sz="1600" spc="21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qua</a:t>
                      </a:r>
                      <a:r>
                        <a:rPr sz="1600" spc="204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ngòi</a:t>
                      </a:r>
                      <a:r>
                        <a:rPr sz="1600" spc="2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bút</a:t>
                      </a:r>
                      <a:r>
                        <a:rPr sz="1600" spc="2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sz="1600" spc="2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tác</a:t>
                      </a:r>
                      <a:r>
                        <a:rPr sz="1600" spc="204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giả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Nguyễn</a:t>
                      </a:r>
                      <a:r>
                        <a:rPr sz="1600" spc="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Vũ</a:t>
                      </a:r>
                      <a:r>
                        <a:rPr sz="1600" spc="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Điền,</a:t>
                      </a:r>
                      <a:r>
                        <a:rPr sz="1600" spc="1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là</a:t>
                      </a:r>
                      <a:r>
                        <a:rPr sz="1600" spc="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thanh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niên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1600" spc="1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sáng,</a:t>
                      </a:r>
                      <a:r>
                        <a:rPr sz="1600" spc="15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sz="1600" spc="1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đôi</a:t>
                      </a:r>
                      <a:r>
                        <a:rPr sz="1600" spc="1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phần</a:t>
                      </a:r>
                      <a:r>
                        <a:rPr sz="1600" spc="1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ngây</a:t>
                      </a:r>
                      <a:r>
                        <a:rPr sz="1600" spc="1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thơ</a:t>
                      </a:r>
                      <a:r>
                        <a:rPr sz="1600" spc="15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khi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0"/>
                        </a:lnSpc>
                        <a:tabLst>
                          <a:tab pos="487045" algn="l"/>
                          <a:tab pos="1036955" algn="l"/>
                          <a:tab pos="1709420" algn="l"/>
                          <a:tab pos="2284095" algn="l"/>
                          <a:tab pos="2743835" algn="l"/>
                        </a:tabLst>
                      </a:pP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mới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chập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chững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bước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vào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quân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tabLst>
                          <a:tab pos="1042669" algn="l"/>
                          <a:tab pos="1510030" algn="l"/>
                          <a:tab pos="2204720" algn="l"/>
                          <a:tab pos="2695575" algn="l"/>
                        </a:tabLst>
                      </a:pP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ngũNhưng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qua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trận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đánh,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2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mất</a:t>
                      </a:r>
                      <a:r>
                        <a:rPr sz="1600" spc="2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mát,</a:t>
                      </a:r>
                      <a:r>
                        <a:rPr sz="1600" spc="19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vốn</a:t>
                      </a:r>
                      <a:r>
                        <a:rPr sz="1600" spc="2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quá</a:t>
                      </a:r>
                      <a:r>
                        <a:rPr sz="1600" spc="19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nhiều</a:t>
                      </a:r>
                      <a:r>
                        <a:rPr sz="1600" spc="2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đời</a:t>
                      </a:r>
                      <a:r>
                        <a:rPr sz="1600" spc="29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sz="1600" spc="29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lính</a:t>
                      </a:r>
                      <a:r>
                        <a:rPr sz="1600" spc="29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chiến,</a:t>
                      </a:r>
                      <a:r>
                        <a:rPr sz="1600" spc="29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tác</a:t>
                      </a:r>
                      <a:r>
                        <a:rPr sz="1600" spc="29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giả</a:t>
                      </a:r>
                      <a:r>
                        <a:rPr sz="1600" spc="3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sz="1600" spc="29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các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</a:pP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đồng</a:t>
                      </a:r>
                      <a:r>
                        <a:rPr sz="1600" spc="-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đội</a:t>
                      </a:r>
                      <a:r>
                        <a:rPr sz="1600" spc="-7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đã</a:t>
                      </a:r>
                      <a:r>
                        <a:rPr sz="1600" spc="-7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trở</a:t>
                      </a:r>
                      <a:r>
                        <a:rPr sz="1600" spc="-8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thành</a:t>
                      </a:r>
                      <a:r>
                        <a:rPr sz="1600" spc="-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-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chiến</a:t>
                      </a:r>
                      <a:r>
                        <a:rPr sz="1600" spc="-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binh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thực</a:t>
                      </a:r>
                      <a:r>
                        <a:rPr sz="1600" spc="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thụ;</a:t>
                      </a:r>
                      <a:r>
                        <a:rPr sz="1600" spc="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đã</a:t>
                      </a:r>
                      <a:r>
                        <a:rPr sz="1600" spc="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nếm</a:t>
                      </a:r>
                      <a:r>
                        <a:rPr sz="1600" spc="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trải</a:t>
                      </a:r>
                      <a:r>
                        <a:rPr sz="1600" spc="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vui</a:t>
                      </a:r>
                      <a:r>
                        <a:rPr sz="1600" spc="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buồn,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082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mất</a:t>
                      </a:r>
                      <a:r>
                        <a:rPr sz="1600" spc="18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mát,</a:t>
                      </a:r>
                      <a:r>
                        <a:rPr sz="1600" spc="15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bao</a:t>
                      </a:r>
                      <a:r>
                        <a:rPr sz="1600" spc="1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lần</a:t>
                      </a:r>
                      <a:r>
                        <a:rPr sz="1600" spc="1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nhìn</a:t>
                      </a:r>
                      <a:r>
                        <a:rPr sz="1600" spc="1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đồng</a:t>
                      </a:r>
                      <a:r>
                        <a:rPr sz="1600" spc="1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đội</a:t>
                      </a:r>
                      <a:r>
                        <a:rPr sz="1600" spc="1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600" spc="14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mãi</a:t>
                      </a:r>
                      <a:r>
                        <a:rPr sz="1600" spc="8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mãi</a:t>
                      </a:r>
                      <a:r>
                        <a:rPr sz="1600" spc="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sz="1600" spc="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lứa</a:t>
                      </a:r>
                      <a:r>
                        <a:rPr sz="1600" spc="7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tuổi</a:t>
                      </a:r>
                      <a:r>
                        <a:rPr sz="1600" spc="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thanh</a:t>
                      </a:r>
                      <a:r>
                        <a:rPr sz="1600" spc="6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xuân,</a:t>
                      </a:r>
                      <a:r>
                        <a:rPr sz="1600" spc="5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đã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nếm</a:t>
                      </a:r>
                      <a:r>
                        <a:rPr sz="1600" spc="23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trải</a:t>
                      </a:r>
                      <a:r>
                        <a:rPr sz="1600" spc="25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tình</a:t>
                      </a:r>
                      <a:r>
                        <a:rPr sz="1600" spc="254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cảm</a:t>
                      </a:r>
                      <a:r>
                        <a:rPr sz="1600" spc="2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thân</a:t>
                      </a:r>
                      <a:r>
                        <a:rPr sz="1600" spc="254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thương</a:t>
                      </a:r>
                      <a:r>
                        <a:rPr sz="1600" spc="26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với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2095">
                <a:tc gridSpan="3">
                  <a:txBody>
                    <a:bodyPr/>
                    <a:lstStyle/>
                    <a:p>
                      <a:pPr marR="3175">
                        <a:lnSpc>
                          <a:spcPts val="1870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những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mẹ,</a:t>
                      </a:r>
                      <a:r>
                        <a:rPr sz="1600" spc="-3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người</a:t>
                      </a:r>
                      <a:r>
                        <a:rPr sz="1600" spc="-3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em</a:t>
                      </a:r>
                      <a:r>
                        <a:rPr sz="1600" spc="-4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gái</a:t>
                      </a:r>
                      <a:r>
                        <a:rPr sz="1600" spc="-2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Khmer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9710">
                <a:tc gridSpan="2">
                  <a:txBody>
                    <a:bodyPr/>
                    <a:lstStyle/>
                    <a:p>
                      <a:pPr>
                        <a:lnSpc>
                          <a:spcPts val="1635"/>
                        </a:lnSpc>
                      </a:pP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hiền</a:t>
                      </a:r>
                      <a:r>
                        <a:rPr sz="1600" spc="-3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lành</a:t>
                      </a:r>
                      <a:r>
                        <a:rPr sz="1600" spc="-2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chất</a:t>
                      </a:r>
                      <a:r>
                        <a:rPr sz="1600" spc="-35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solidFill>
                            <a:srgbClr val="545454"/>
                          </a:solidFill>
                          <a:latin typeface="Times New Roman"/>
                          <a:cs typeface="Times New Roman"/>
                        </a:rPr>
                        <a:t>phác.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49936" y="6655307"/>
          <a:ext cx="7356475" cy="2877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9655"/>
                <a:gridCol w="6306820"/>
              </a:tblGrid>
              <a:tr h="502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STK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254000" marR="1064895" indent="1135380">
                        <a:lnSpc>
                          <a:spcPts val="185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RỪNG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KHỘP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MÙA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THAY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LÁ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Nguyễn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Vũ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Điền.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HCM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6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Trẻ,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2019.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302tr.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;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20cm.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170045" marR="629285" indent="554990">
                        <a:lnSpc>
                          <a:spcPct val="1929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V24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NG527V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R556kh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74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7230" y="7331900"/>
            <a:ext cx="439623" cy="1191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4370" y="7667180"/>
            <a:ext cx="437883" cy="1191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4370" y="8002460"/>
            <a:ext cx="440753" cy="1191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4370" y="8339264"/>
            <a:ext cx="437273" cy="11912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9778" y="8290623"/>
            <a:ext cx="1536065" cy="17145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4306061" y="8801861"/>
            <a:ext cx="591820" cy="533400"/>
          </a:xfrm>
          <a:custGeom>
            <a:avLst/>
            <a:gdLst/>
            <a:ahLst/>
            <a:cxnLst/>
            <a:rect l="l" t="t" r="r" b="b"/>
            <a:pathLst>
              <a:path w="591820" h="533400">
                <a:moveTo>
                  <a:pt x="0" y="266700"/>
                </a:moveTo>
                <a:lnTo>
                  <a:pt x="3868" y="223439"/>
                </a:lnTo>
                <a:lnTo>
                  <a:pt x="15069" y="182402"/>
                </a:lnTo>
                <a:lnTo>
                  <a:pt x="32993" y="144135"/>
                </a:lnTo>
                <a:lnTo>
                  <a:pt x="57034" y="109190"/>
                </a:lnTo>
                <a:lnTo>
                  <a:pt x="86582" y="78114"/>
                </a:lnTo>
                <a:lnTo>
                  <a:pt x="121029" y="51457"/>
                </a:lnTo>
                <a:lnTo>
                  <a:pt x="159769" y="29768"/>
                </a:lnTo>
                <a:lnTo>
                  <a:pt x="202192" y="13596"/>
                </a:lnTo>
                <a:lnTo>
                  <a:pt x="247690" y="3490"/>
                </a:lnTo>
                <a:lnTo>
                  <a:pt x="295655" y="0"/>
                </a:lnTo>
                <a:lnTo>
                  <a:pt x="343621" y="3490"/>
                </a:lnTo>
                <a:lnTo>
                  <a:pt x="389119" y="13596"/>
                </a:lnTo>
                <a:lnTo>
                  <a:pt x="431542" y="29768"/>
                </a:lnTo>
                <a:lnTo>
                  <a:pt x="470282" y="51457"/>
                </a:lnTo>
                <a:lnTo>
                  <a:pt x="504729" y="78114"/>
                </a:lnTo>
                <a:lnTo>
                  <a:pt x="534277" y="109190"/>
                </a:lnTo>
                <a:lnTo>
                  <a:pt x="558318" y="144135"/>
                </a:lnTo>
                <a:lnTo>
                  <a:pt x="576242" y="182402"/>
                </a:lnTo>
                <a:lnTo>
                  <a:pt x="587443" y="223439"/>
                </a:lnTo>
                <a:lnTo>
                  <a:pt x="591312" y="266700"/>
                </a:lnTo>
                <a:lnTo>
                  <a:pt x="587443" y="309960"/>
                </a:lnTo>
                <a:lnTo>
                  <a:pt x="576242" y="350997"/>
                </a:lnTo>
                <a:lnTo>
                  <a:pt x="558318" y="389264"/>
                </a:lnTo>
                <a:lnTo>
                  <a:pt x="534277" y="424209"/>
                </a:lnTo>
                <a:lnTo>
                  <a:pt x="504729" y="455285"/>
                </a:lnTo>
                <a:lnTo>
                  <a:pt x="470282" y="481942"/>
                </a:lnTo>
                <a:lnTo>
                  <a:pt x="431542" y="503631"/>
                </a:lnTo>
                <a:lnTo>
                  <a:pt x="389119" y="519803"/>
                </a:lnTo>
                <a:lnTo>
                  <a:pt x="343621" y="529909"/>
                </a:lnTo>
                <a:lnTo>
                  <a:pt x="295655" y="533400"/>
                </a:lnTo>
                <a:lnTo>
                  <a:pt x="247690" y="529909"/>
                </a:lnTo>
                <a:lnTo>
                  <a:pt x="202192" y="519803"/>
                </a:lnTo>
                <a:lnTo>
                  <a:pt x="159769" y="503631"/>
                </a:lnTo>
                <a:lnTo>
                  <a:pt x="121029" y="481942"/>
                </a:lnTo>
                <a:lnTo>
                  <a:pt x="86582" y="455285"/>
                </a:lnTo>
                <a:lnTo>
                  <a:pt x="57034" y="424209"/>
                </a:lnTo>
                <a:lnTo>
                  <a:pt x="32993" y="389264"/>
                </a:lnTo>
                <a:lnTo>
                  <a:pt x="15069" y="350997"/>
                </a:lnTo>
                <a:lnTo>
                  <a:pt x="3868" y="309960"/>
                </a:lnTo>
                <a:lnTo>
                  <a:pt x="0" y="26670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6944" y="8971788"/>
            <a:ext cx="1962150" cy="9525"/>
          </a:xfrm>
          <a:custGeom>
            <a:avLst/>
            <a:gdLst/>
            <a:ahLst/>
            <a:cxnLst/>
            <a:rect l="l" t="t" r="r" b="b"/>
            <a:pathLst>
              <a:path w="1962150" h="9525">
                <a:moveTo>
                  <a:pt x="0" y="9524"/>
                </a:moveTo>
                <a:lnTo>
                  <a:pt x="196215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2023" y="8930043"/>
            <a:ext cx="642315" cy="146291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219456" y="504190"/>
            <a:ext cx="3877310" cy="6010910"/>
            <a:chOff x="219456" y="504190"/>
            <a:chExt cx="3877310" cy="601091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531" y="731520"/>
              <a:ext cx="3422904" cy="555650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19456" y="504189"/>
              <a:ext cx="3877310" cy="6010910"/>
            </a:xfrm>
            <a:custGeom>
              <a:avLst/>
              <a:gdLst/>
              <a:ahLst/>
              <a:cxnLst/>
              <a:rect l="l" t="t" r="r" b="b"/>
              <a:pathLst>
                <a:path w="3877310" h="6010909">
                  <a:moveTo>
                    <a:pt x="3694176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782310"/>
                  </a:lnTo>
                  <a:lnTo>
                    <a:pt x="182880" y="5828030"/>
                  </a:lnTo>
                  <a:lnTo>
                    <a:pt x="3694176" y="5828030"/>
                  </a:lnTo>
                  <a:lnTo>
                    <a:pt x="3694176" y="5782310"/>
                  </a:lnTo>
                  <a:lnTo>
                    <a:pt x="3694176" y="228854"/>
                  </a:lnTo>
                  <a:lnTo>
                    <a:pt x="3648456" y="228854"/>
                  </a:lnTo>
                  <a:lnTo>
                    <a:pt x="3648456" y="5782310"/>
                  </a:lnTo>
                  <a:lnTo>
                    <a:pt x="228600" y="5782310"/>
                  </a:lnTo>
                  <a:lnTo>
                    <a:pt x="228600" y="228600"/>
                  </a:lnTo>
                  <a:lnTo>
                    <a:pt x="3694176" y="228600"/>
                  </a:lnTo>
                  <a:lnTo>
                    <a:pt x="3694176" y="182880"/>
                  </a:lnTo>
                  <a:close/>
                </a:path>
                <a:path w="3877310" h="6010909">
                  <a:moveTo>
                    <a:pt x="3877056" y="137414"/>
                  </a:moveTo>
                  <a:lnTo>
                    <a:pt x="3739896" y="137414"/>
                  </a:lnTo>
                  <a:lnTo>
                    <a:pt x="3739896" y="5873750"/>
                  </a:lnTo>
                  <a:lnTo>
                    <a:pt x="137160" y="5873750"/>
                  </a:lnTo>
                  <a:lnTo>
                    <a:pt x="137160" y="137160"/>
                  </a:lnTo>
                  <a:lnTo>
                    <a:pt x="3877043" y="137160"/>
                  </a:lnTo>
                  <a:lnTo>
                    <a:pt x="3877043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5873750"/>
                  </a:lnTo>
                  <a:lnTo>
                    <a:pt x="0" y="6010910"/>
                  </a:lnTo>
                  <a:lnTo>
                    <a:pt x="3877043" y="6010910"/>
                  </a:lnTo>
                  <a:lnTo>
                    <a:pt x="3877043" y="5873762"/>
                  </a:lnTo>
                  <a:lnTo>
                    <a:pt x="3877056" y="137414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86360"/>
            <a:ext cx="4641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04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29455" y="486155"/>
            <a:ext cx="3514725" cy="5923915"/>
            <a:chOff x="4029455" y="486155"/>
            <a:chExt cx="3514725" cy="5923915"/>
          </a:xfrm>
        </p:grpSpPr>
        <p:sp>
          <p:nvSpPr>
            <p:cNvPr id="4" name="object 4"/>
            <p:cNvSpPr/>
            <p:nvPr/>
          </p:nvSpPr>
          <p:spPr>
            <a:xfrm>
              <a:off x="4067555" y="524255"/>
              <a:ext cx="3438525" cy="5847715"/>
            </a:xfrm>
            <a:custGeom>
              <a:avLst/>
              <a:gdLst/>
              <a:ahLst/>
              <a:cxnLst/>
              <a:rect l="l" t="t" r="r" b="b"/>
              <a:pathLst>
                <a:path w="3438525" h="5847715">
                  <a:moveTo>
                    <a:pt x="0" y="5847588"/>
                  </a:moveTo>
                  <a:lnTo>
                    <a:pt x="3438144" y="5847588"/>
                  </a:lnTo>
                  <a:lnTo>
                    <a:pt x="3438144" y="0"/>
                  </a:lnTo>
                  <a:lnTo>
                    <a:pt x="0" y="0"/>
                  </a:lnTo>
                  <a:lnTo>
                    <a:pt x="0" y="5847588"/>
                  </a:lnTo>
                  <a:close/>
                </a:path>
              </a:pathLst>
            </a:custGeom>
            <a:ln w="762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9442" y="608075"/>
              <a:ext cx="3216275" cy="283845"/>
            </a:xfrm>
            <a:custGeom>
              <a:avLst/>
              <a:gdLst/>
              <a:ahLst/>
              <a:cxnLst/>
              <a:rect l="l" t="t" r="r" b="b"/>
              <a:pathLst>
                <a:path w="3216275" h="283844">
                  <a:moveTo>
                    <a:pt x="3216274" y="0"/>
                  </a:moveTo>
                  <a:lnTo>
                    <a:pt x="0" y="0"/>
                  </a:lnTo>
                  <a:lnTo>
                    <a:pt x="0" y="283464"/>
                  </a:lnTo>
                  <a:lnTo>
                    <a:pt x="3216274" y="283464"/>
                  </a:lnTo>
                  <a:lnTo>
                    <a:pt x="3216274" y="0"/>
                  </a:lnTo>
                  <a:close/>
                </a:path>
              </a:pathLst>
            </a:custGeom>
            <a:solidFill>
              <a:srgbClr val="F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7345" y="611282"/>
              <a:ext cx="2733230" cy="2177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179442" y="891489"/>
              <a:ext cx="3216275" cy="283845"/>
            </a:xfrm>
            <a:custGeom>
              <a:avLst/>
              <a:gdLst/>
              <a:ahLst/>
              <a:cxnLst/>
              <a:rect l="l" t="t" r="r" b="b"/>
              <a:pathLst>
                <a:path w="3216275" h="283844">
                  <a:moveTo>
                    <a:pt x="3216274" y="0"/>
                  </a:moveTo>
                  <a:lnTo>
                    <a:pt x="0" y="0"/>
                  </a:lnTo>
                  <a:lnTo>
                    <a:pt x="0" y="283768"/>
                  </a:lnTo>
                  <a:lnTo>
                    <a:pt x="3216274" y="283768"/>
                  </a:lnTo>
                  <a:lnTo>
                    <a:pt x="3216274" y="0"/>
                  </a:lnTo>
                  <a:close/>
                </a:path>
              </a:pathLst>
            </a:custGeom>
            <a:solidFill>
              <a:srgbClr val="F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3943" y="894746"/>
              <a:ext cx="1804098" cy="21761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06291" y="1175257"/>
              <a:ext cx="3289935" cy="5112385"/>
            </a:xfrm>
            <a:custGeom>
              <a:avLst/>
              <a:gdLst/>
              <a:ahLst/>
              <a:cxnLst/>
              <a:rect l="l" t="t" r="r" b="b"/>
              <a:pathLst>
                <a:path w="3289934" h="5112385">
                  <a:moveTo>
                    <a:pt x="3289414" y="4497971"/>
                  </a:moveTo>
                  <a:lnTo>
                    <a:pt x="73152" y="4497971"/>
                  </a:lnTo>
                  <a:lnTo>
                    <a:pt x="73152" y="4703699"/>
                  </a:lnTo>
                  <a:lnTo>
                    <a:pt x="73152" y="4907915"/>
                  </a:lnTo>
                  <a:lnTo>
                    <a:pt x="73152" y="5112131"/>
                  </a:lnTo>
                  <a:lnTo>
                    <a:pt x="3289414" y="5112131"/>
                  </a:lnTo>
                  <a:lnTo>
                    <a:pt x="3289414" y="4907915"/>
                  </a:lnTo>
                  <a:lnTo>
                    <a:pt x="3289414" y="4703699"/>
                  </a:lnTo>
                  <a:lnTo>
                    <a:pt x="3289414" y="4497971"/>
                  </a:lnTo>
                  <a:close/>
                </a:path>
                <a:path w="3289934" h="5112385">
                  <a:moveTo>
                    <a:pt x="3289414" y="4089285"/>
                  </a:moveTo>
                  <a:lnTo>
                    <a:pt x="73152" y="4089285"/>
                  </a:lnTo>
                  <a:lnTo>
                    <a:pt x="73152" y="4293438"/>
                  </a:lnTo>
                  <a:lnTo>
                    <a:pt x="73152" y="4497959"/>
                  </a:lnTo>
                  <a:lnTo>
                    <a:pt x="3289414" y="4497959"/>
                  </a:lnTo>
                  <a:lnTo>
                    <a:pt x="3289414" y="4293489"/>
                  </a:lnTo>
                  <a:lnTo>
                    <a:pt x="3289414" y="4089285"/>
                  </a:lnTo>
                  <a:close/>
                </a:path>
                <a:path w="3289934" h="5112385">
                  <a:moveTo>
                    <a:pt x="3289414" y="3272421"/>
                  </a:moveTo>
                  <a:lnTo>
                    <a:pt x="73152" y="3272421"/>
                  </a:lnTo>
                  <a:lnTo>
                    <a:pt x="73152" y="3476625"/>
                  </a:lnTo>
                  <a:lnTo>
                    <a:pt x="73152" y="3680841"/>
                  </a:lnTo>
                  <a:lnTo>
                    <a:pt x="73152" y="3885057"/>
                  </a:lnTo>
                  <a:lnTo>
                    <a:pt x="73152" y="4089273"/>
                  </a:lnTo>
                  <a:lnTo>
                    <a:pt x="3289414" y="4089273"/>
                  </a:lnTo>
                  <a:lnTo>
                    <a:pt x="3289414" y="3885057"/>
                  </a:lnTo>
                  <a:lnTo>
                    <a:pt x="3289414" y="3680841"/>
                  </a:lnTo>
                  <a:lnTo>
                    <a:pt x="3289414" y="3476625"/>
                  </a:lnTo>
                  <a:lnTo>
                    <a:pt x="3289414" y="3272421"/>
                  </a:lnTo>
                  <a:close/>
                </a:path>
                <a:path w="3289934" h="5112385">
                  <a:moveTo>
                    <a:pt x="3289414" y="2454033"/>
                  </a:moveTo>
                  <a:lnTo>
                    <a:pt x="0" y="2454033"/>
                  </a:lnTo>
                  <a:lnTo>
                    <a:pt x="0" y="2658237"/>
                  </a:lnTo>
                  <a:lnTo>
                    <a:pt x="0" y="2862453"/>
                  </a:lnTo>
                  <a:lnTo>
                    <a:pt x="0" y="3066669"/>
                  </a:lnTo>
                  <a:lnTo>
                    <a:pt x="73152" y="3066669"/>
                  </a:lnTo>
                  <a:lnTo>
                    <a:pt x="73152" y="3272409"/>
                  </a:lnTo>
                  <a:lnTo>
                    <a:pt x="3289414" y="3272409"/>
                  </a:lnTo>
                  <a:lnTo>
                    <a:pt x="3289414" y="3066669"/>
                  </a:lnTo>
                  <a:lnTo>
                    <a:pt x="3289414" y="2862453"/>
                  </a:lnTo>
                  <a:lnTo>
                    <a:pt x="3289414" y="2658237"/>
                  </a:lnTo>
                  <a:lnTo>
                    <a:pt x="3289414" y="2454033"/>
                  </a:lnTo>
                  <a:close/>
                </a:path>
                <a:path w="3289934" h="5112385">
                  <a:moveTo>
                    <a:pt x="3289414" y="2045284"/>
                  </a:moveTo>
                  <a:lnTo>
                    <a:pt x="0" y="2045284"/>
                  </a:lnTo>
                  <a:lnTo>
                    <a:pt x="0" y="2249805"/>
                  </a:lnTo>
                  <a:lnTo>
                    <a:pt x="0" y="2454021"/>
                  </a:lnTo>
                  <a:lnTo>
                    <a:pt x="3289414" y="2454021"/>
                  </a:lnTo>
                  <a:lnTo>
                    <a:pt x="3289414" y="2249817"/>
                  </a:lnTo>
                  <a:lnTo>
                    <a:pt x="3289414" y="2045284"/>
                  </a:lnTo>
                  <a:close/>
                </a:path>
                <a:path w="3289934" h="5112385">
                  <a:moveTo>
                    <a:pt x="3289414" y="0"/>
                  </a:moveTo>
                  <a:lnTo>
                    <a:pt x="73152" y="0"/>
                  </a:lnTo>
                  <a:lnTo>
                    <a:pt x="73152" y="204216"/>
                  </a:lnTo>
                  <a:lnTo>
                    <a:pt x="73152" y="408432"/>
                  </a:lnTo>
                  <a:lnTo>
                    <a:pt x="73152" y="612648"/>
                  </a:lnTo>
                  <a:lnTo>
                    <a:pt x="73152" y="818388"/>
                  </a:lnTo>
                  <a:lnTo>
                    <a:pt x="73152" y="1022604"/>
                  </a:lnTo>
                  <a:lnTo>
                    <a:pt x="73152" y="1226820"/>
                  </a:lnTo>
                  <a:lnTo>
                    <a:pt x="0" y="1226820"/>
                  </a:lnTo>
                  <a:lnTo>
                    <a:pt x="0" y="1431036"/>
                  </a:lnTo>
                  <a:lnTo>
                    <a:pt x="0" y="1635252"/>
                  </a:lnTo>
                  <a:lnTo>
                    <a:pt x="0" y="1839468"/>
                  </a:lnTo>
                  <a:lnTo>
                    <a:pt x="0" y="2045208"/>
                  </a:lnTo>
                  <a:lnTo>
                    <a:pt x="3289414" y="2045208"/>
                  </a:lnTo>
                  <a:lnTo>
                    <a:pt x="3289414" y="204216"/>
                  </a:lnTo>
                  <a:lnTo>
                    <a:pt x="3289414" y="0"/>
                  </a:lnTo>
                  <a:close/>
                </a:path>
              </a:pathLst>
            </a:custGeom>
            <a:solidFill>
              <a:srgbClr val="F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185030" y="1148841"/>
            <a:ext cx="3206115" cy="51473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457200" algn="just">
              <a:lnSpc>
                <a:spcPct val="95900"/>
              </a:lnSpc>
              <a:spcBef>
                <a:spcPts val="170"/>
              </a:spcBef>
            </a:pP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Bên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cạnh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những</a:t>
            </a:r>
            <a:r>
              <a:rPr sz="1400" b="1" spc="1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sự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kiện</a:t>
            </a:r>
            <a:r>
              <a:rPr sz="1400" b="1" spc="114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lịch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sử</a:t>
            </a:r>
            <a:r>
              <a:rPr sz="1400" b="1" spc="10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đã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quen</a:t>
            </a:r>
            <a:r>
              <a:rPr sz="1400" b="1" spc="-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thuộc</a:t>
            </a:r>
            <a:r>
              <a:rPr sz="1400" b="1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với</a:t>
            </a:r>
            <a:r>
              <a:rPr sz="14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tất</a:t>
            </a:r>
            <a:r>
              <a:rPr sz="1400" b="1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cả</a:t>
            </a:r>
            <a:r>
              <a:rPr sz="1400" b="1" spc="-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mọi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người</a:t>
            </a:r>
            <a:r>
              <a:rPr sz="1400" b="1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mà</a:t>
            </a:r>
            <a:r>
              <a:rPr sz="1400" b="1" spc="-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quyển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sách</a:t>
            </a:r>
            <a:r>
              <a:rPr sz="1400" b="1" spc="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dạng</a:t>
            </a:r>
            <a:r>
              <a:rPr sz="1400" b="1" spc="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biên</a:t>
            </a:r>
            <a:r>
              <a:rPr sz="1400" b="1" spc="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niên</a:t>
            </a:r>
            <a:r>
              <a:rPr sz="1400" b="1" spc="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sử</a:t>
            </a:r>
            <a:r>
              <a:rPr sz="1400" b="1" spc="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này</a:t>
            </a:r>
            <a:r>
              <a:rPr sz="1400" b="1" spc="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không</a:t>
            </a:r>
            <a:r>
              <a:rPr sz="1400" b="1" spc="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thể</a:t>
            </a:r>
            <a:r>
              <a:rPr sz="1400" b="1" spc="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bỏ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qua,</a:t>
            </a:r>
            <a:r>
              <a:rPr sz="1400" b="1" spc="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100</a:t>
            </a:r>
            <a:r>
              <a:rPr sz="1400" b="1" spc="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đề</a:t>
            </a:r>
            <a:r>
              <a:rPr sz="1400" b="1" spc="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mục</a:t>
            </a:r>
            <a:r>
              <a:rPr sz="1400" b="1" spc="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được</a:t>
            </a:r>
            <a:r>
              <a:rPr sz="1400" b="1" spc="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thể</a:t>
            </a:r>
            <a:r>
              <a:rPr sz="1400" b="1" spc="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hiện</a:t>
            </a:r>
            <a:r>
              <a:rPr sz="1400" b="1" spc="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ở</a:t>
            </a:r>
            <a:r>
              <a:rPr sz="1400" b="1" spc="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đây</a:t>
            </a:r>
            <a:r>
              <a:rPr sz="1400" b="1" spc="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còn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mang</a:t>
            </a:r>
            <a:r>
              <a:rPr sz="1400" b="1" spc="1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lại</a:t>
            </a:r>
            <a:r>
              <a:rPr sz="1400" b="1" spc="1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những</a:t>
            </a:r>
            <a:r>
              <a:rPr sz="1400" b="1" spc="1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thông</a:t>
            </a:r>
            <a:r>
              <a:rPr sz="1400" b="1" spc="1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tin</a:t>
            </a:r>
            <a:r>
              <a:rPr sz="1400" b="1" spc="1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lý</a:t>
            </a:r>
            <a:r>
              <a:rPr sz="1400" b="1" spc="1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thú</a:t>
            </a:r>
            <a:r>
              <a:rPr sz="1400" b="1" spc="1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về</a:t>
            </a:r>
            <a:r>
              <a:rPr sz="1400" b="1" spc="1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cuộc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đời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Đại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tướng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Võ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Nguyên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Giáp.</a:t>
            </a:r>
            <a:endParaRPr sz="1400">
              <a:latin typeface="Times New Roman"/>
              <a:cs typeface="Times New Roman"/>
            </a:endParaRPr>
          </a:p>
          <a:p>
            <a:pPr marL="12700" marR="6985">
              <a:lnSpc>
                <a:spcPts val="1610"/>
              </a:lnSpc>
              <a:spcBef>
                <a:spcPts val="40"/>
              </a:spcBef>
            </a:pP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Tại</a:t>
            </a:r>
            <a:r>
              <a:rPr sz="1400" b="1" spc="114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sao</a:t>
            </a:r>
            <a:r>
              <a:rPr sz="1400" b="1" spc="1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ông</a:t>
            </a:r>
            <a:r>
              <a:rPr sz="1400" b="1" spc="1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lại</a:t>
            </a:r>
            <a:r>
              <a:rPr sz="1400" b="1" spc="1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làm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được</a:t>
            </a:r>
            <a:r>
              <a:rPr sz="1400" b="1" spc="1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quá</a:t>
            </a:r>
            <a:r>
              <a:rPr sz="1400" b="1" spc="1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nhiều</a:t>
            </a:r>
            <a:r>
              <a:rPr sz="1400" b="1" spc="1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điều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đến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thế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trong</a:t>
            </a:r>
            <a:r>
              <a:rPr sz="14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sự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hữu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hạn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của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đời</a:t>
            </a:r>
            <a:r>
              <a:rPr sz="1400" b="1" spc="-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người?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Tại</a:t>
            </a:r>
            <a:r>
              <a:rPr sz="1400" b="1" spc="-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sao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những</a:t>
            </a:r>
            <a:r>
              <a:rPr sz="14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điều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ông</a:t>
            </a:r>
            <a:r>
              <a:rPr sz="14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đã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làm</a:t>
            </a:r>
            <a:r>
              <a:rPr sz="1400" b="1" spc="-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được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lại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tỏ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ra</a:t>
            </a:r>
            <a:r>
              <a:rPr sz="1400" b="1" spc="1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nghiệm</a:t>
            </a:r>
            <a:r>
              <a:rPr sz="1400" b="1" spc="1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đúng</a:t>
            </a:r>
            <a:r>
              <a:rPr sz="1400" b="1" spc="1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hơn</a:t>
            </a:r>
            <a:r>
              <a:rPr sz="1400" b="1" spc="1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cả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trong</a:t>
            </a:r>
            <a:r>
              <a:rPr sz="1400" b="1" spc="1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sự</a:t>
            </a:r>
            <a:r>
              <a:rPr sz="1400" b="1" spc="1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vô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hạn</a:t>
            </a:r>
            <a:endParaRPr sz="14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610"/>
              </a:lnSpc>
              <a:spcBef>
                <a:spcPts val="10"/>
              </a:spcBef>
            </a:pP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của</a:t>
            </a:r>
            <a:r>
              <a:rPr sz="1400" b="1" spc="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những</a:t>
            </a:r>
            <a:r>
              <a:rPr sz="1400" b="1" spc="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phương</a:t>
            </a:r>
            <a:r>
              <a:rPr sz="1400" b="1" spc="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án?</a:t>
            </a:r>
            <a:r>
              <a:rPr sz="1400" b="1" spc="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Kéo</a:t>
            </a:r>
            <a:r>
              <a:rPr sz="1400" b="1" spc="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pháo</a:t>
            </a:r>
            <a:r>
              <a:rPr sz="1400" b="1" spc="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vào</a:t>
            </a:r>
            <a:r>
              <a:rPr sz="1400" b="1" spc="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rồi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kéo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pháo</a:t>
            </a:r>
            <a:r>
              <a:rPr sz="1400" b="1" spc="114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ra,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lúc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thì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đánh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chắc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tiến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chắc,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lúc</a:t>
            </a:r>
            <a:r>
              <a:rPr sz="1400" b="1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lại</a:t>
            </a:r>
            <a:r>
              <a:rPr sz="1400" b="1" spc="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thần</a:t>
            </a:r>
            <a:r>
              <a:rPr sz="1400" b="1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tốc,</a:t>
            </a:r>
            <a:r>
              <a:rPr sz="1400" b="1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thần</a:t>
            </a:r>
            <a:r>
              <a:rPr sz="1400" b="1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tốc</a:t>
            </a:r>
            <a:r>
              <a:rPr sz="1400" b="1" spc="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hơn</a:t>
            </a:r>
            <a:r>
              <a:rPr sz="1400" b="1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nữa,</a:t>
            </a:r>
            <a:r>
              <a:rPr sz="1400" b="1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rồi</a:t>
            </a:r>
            <a:r>
              <a:rPr sz="1400" b="1" spc="3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xây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dựng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nền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kinh</a:t>
            </a:r>
            <a:r>
              <a:rPr sz="1400" b="1" spc="1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tế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tri</a:t>
            </a:r>
            <a:r>
              <a:rPr sz="1400" b="1" spc="1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thức</a:t>
            </a:r>
            <a:r>
              <a:rPr sz="1400" b="1" spc="1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làm</a:t>
            </a:r>
            <a:r>
              <a:rPr sz="1400" b="1" spc="1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then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chốt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bên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cạnh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chú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trọng</a:t>
            </a:r>
            <a:r>
              <a:rPr sz="1400" b="1" spc="-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kinh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tế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biển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 đảo...</a:t>
            </a:r>
            <a:endParaRPr sz="1400">
              <a:latin typeface="Times New Roman"/>
              <a:cs typeface="Times New Roman"/>
            </a:endParaRPr>
          </a:p>
          <a:p>
            <a:pPr marL="469900" algn="just">
              <a:lnSpc>
                <a:spcPts val="1530"/>
              </a:lnSpc>
            </a:pP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Người</a:t>
            </a:r>
            <a:r>
              <a:rPr sz="1400" b="1" spc="3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đọc</a:t>
            </a:r>
            <a:r>
              <a:rPr sz="1400" b="1" spc="3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có</a:t>
            </a:r>
            <a:r>
              <a:rPr sz="1400" b="1" spc="3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thể</a:t>
            </a:r>
            <a:r>
              <a:rPr sz="1400" b="1" spc="3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thấy</a:t>
            </a:r>
            <a:r>
              <a:rPr sz="1400" b="1" spc="3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được</a:t>
            </a:r>
            <a:r>
              <a:rPr sz="1400" b="1" spc="3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tính</a:t>
            </a:r>
            <a:endParaRPr sz="1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800"/>
              </a:lnSpc>
              <a:spcBef>
                <a:spcPts val="40"/>
              </a:spcBef>
            </a:pP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hợplý</a:t>
            </a:r>
            <a:r>
              <a:rPr sz="1400" b="1" spc="-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và</a:t>
            </a:r>
            <a:r>
              <a:rPr sz="1400" b="1" spc="-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linh</a:t>
            </a:r>
            <a:r>
              <a:rPr sz="1400" b="1" spc="-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hoạt</a:t>
            </a:r>
            <a:r>
              <a:rPr sz="1400" b="1" spc="-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của</a:t>
            </a:r>
            <a:r>
              <a:rPr sz="1400" b="1" spc="-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một</a:t>
            </a:r>
            <a:r>
              <a:rPr sz="1400" b="1" spc="-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cách</a:t>
            </a:r>
            <a:r>
              <a:rPr sz="1400" b="1" spc="-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đánh,</a:t>
            </a:r>
            <a:r>
              <a:rPr sz="1400" b="1" spc="-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một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cách</a:t>
            </a:r>
            <a:r>
              <a:rPr sz="1400" b="1" spc="1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nghĩ,</a:t>
            </a:r>
            <a:r>
              <a:rPr sz="1400" b="1" spc="1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một</a:t>
            </a:r>
            <a:r>
              <a:rPr sz="1400" b="1" spc="1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cách</a:t>
            </a:r>
            <a:r>
              <a:rPr sz="1400" b="1" spc="1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làm,</a:t>
            </a:r>
            <a:r>
              <a:rPr sz="1400" b="1" spc="19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một</a:t>
            </a:r>
            <a:r>
              <a:rPr sz="1400" b="1" spc="1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cách</a:t>
            </a:r>
            <a:r>
              <a:rPr sz="1400" b="1" spc="1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sống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mang</a:t>
            </a:r>
            <a:r>
              <a:rPr sz="1400" b="1" spc="4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tinh</a:t>
            </a:r>
            <a:r>
              <a:rPr sz="1400" b="1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thần</a:t>
            </a:r>
            <a:r>
              <a:rPr sz="1400" b="1" spc="4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Võ</a:t>
            </a:r>
            <a:r>
              <a:rPr sz="1400" b="1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Nguyên</a:t>
            </a:r>
            <a:r>
              <a:rPr sz="1400" b="1" spc="2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Giáp,</a:t>
            </a:r>
            <a:r>
              <a:rPr sz="1400" b="1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vừa</a:t>
            </a:r>
            <a:r>
              <a:rPr sz="1400" b="1" spc="5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táo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bạo</a:t>
            </a:r>
            <a:r>
              <a:rPr sz="1400" b="1" spc="-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phi</a:t>
            </a:r>
            <a:r>
              <a:rPr sz="1400" b="1" spc="-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thường,</a:t>
            </a:r>
            <a:r>
              <a:rPr sz="1400" b="1" spc="-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lại</a:t>
            </a:r>
            <a:r>
              <a:rPr sz="1400" b="1" spc="-7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vừa</a:t>
            </a:r>
            <a:r>
              <a:rPr sz="1400" b="1" spc="-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gần</a:t>
            </a:r>
            <a:r>
              <a:rPr sz="1400" b="1" spc="-7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gũi</a:t>
            </a:r>
            <a:r>
              <a:rPr sz="1400" b="1" spc="-5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tình</a:t>
            </a:r>
            <a:r>
              <a:rPr sz="1400" b="1" spc="-6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người.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Trên hành</a:t>
            </a:r>
            <a:r>
              <a:rPr sz="1400" b="1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trình</a:t>
            </a:r>
            <a:r>
              <a:rPr sz="1400" b="1" spc="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gian</a:t>
            </a:r>
            <a:r>
              <a:rPr sz="1400" b="1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lao</a:t>
            </a:r>
            <a:r>
              <a:rPr sz="1400" b="1" spc="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và</a:t>
            </a:r>
            <a:r>
              <a:rPr sz="1400" b="1" spc="3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không</a:t>
            </a:r>
            <a:r>
              <a:rPr sz="1400" b="1" spc="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ngừng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nghỉ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đó,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toát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lên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một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hào</a:t>
            </a:r>
            <a:r>
              <a:rPr sz="1400" b="1" spc="-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khí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của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một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thời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đại</a:t>
            </a:r>
            <a:r>
              <a:rPr sz="1400" b="1" spc="6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sôi</a:t>
            </a:r>
            <a:r>
              <a:rPr sz="1400" b="1" spc="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động</a:t>
            </a:r>
            <a:r>
              <a:rPr sz="1400" b="1" spc="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của</a:t>
            </a:r>
            <a:r>
              <a:rPr sz="1400" b="1" spc="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đất</a:t>
            </a:r>
            <a:r>
              <a:rPr sz="1400" b="1" spc="8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nước,</a:t>
            </a:r>
            <a:r>
              <a:rPr sz="1400" b="1" spc="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mà</a:t>
            </a:r>
            <a:r>
              <a:rPr sz="1400" b="1" spc="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Đại</a:t>
            </a:r>
            <a:r>
              <a:rPr sz="1400" b="1" spc="8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545454"/>
                </a:solidFill>
                <a:latin typeface="Times New Roman"/>
                <a:cs typeface="Times New Roman"/>
              </a:rPr>
              <a:t>tướng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Võ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Nguyên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Giáp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là</a:t>
            </a:r>
            <a:r>
              <a:rPr sz="1400" b="1" spc="9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nhân</a:t>
            </a:r>
            <a:r>
              <a:rPr sz="1400" b="1" spc="10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vật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nổi</a:t>
            </a:r>
            <a:r>
              <a:rPr sz="1400" b="1" spc="11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bật</a:t>
            </a:r>
            <a:r>
              <a:rPr sz="1400" b="1" spc="10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xâu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chuỗi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545454"/>
                </a:solidFill>
                <a:latin typeface="Times New Roman"/>
                <a:cs typeface="Times New Roman"/>
              </a:rPr>
              <a:t>tất</a:t>
            </a:r>
            <a:r>
              <a:rPr sz="1400" b="1" spc="-15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400" b="1" spc="-25" dirty="0">
                <a:solidFill>
                  <a:srgbClr val="545454"/>
                </a:solidFill>
                <a:latin typeface="Times New Roman"/>
                <a:cs typeface="Times New Roman"/>
              </a:rPr>
              <a:t>cả.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6970" y="8775620"/>
            <a:ext cx="654907" cy="133084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8411" y="6467855"/>
          <a:ext cx="7239000" cy="3018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5370"/>
                <a:gridCol w="6183630"/>
              </a:tblGrid>
              <a:tr h="422909"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STK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654175">
                        <a:lnSpc>
                          <a:spcPts val="2110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VÕ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NGUYÊN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GIÁP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HÀO KHÍ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TRĂM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47015" marR="615315">
                        <a:lnSpc>
                          <a:spcPts val="2080"/>
                        </a:lnSpc>
                        <a:spcBef>
                          <a:spcPts val="90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NĂM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Trần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Thái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Bình.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01.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Trẻ,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2011. -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468tr.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;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23cm.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498850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V24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561079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TR121TH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V400ng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986" y="7142924"/>
            <a:ext cx="437006" cy="1191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846" y="7479728"/>
            <a:ext cx="436143" cy="1191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846" y="7815008"/>
            <a:ext cx="441807" cy="11912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2846" y="8150288"/>
            <a:ext cx="436486" cy="11912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73136" y="8101520"/>
            <a:ext cx="1406017" cy="169418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4191761" y="8411718"/>
            <a:ext cx="591820" cy="533400"/>
          </a:xfrm>
          <a:custGeom>
            <a:avLst/>
            <a:gdLst/>
            <a:ahLst/>
            <a:cxnLst/>
            <a:rect l="l" t="t" r="r" b="b"/>
            <a:pathLst>
              <a:path w="591820" h="533400">
                <a:moveTo>
                  <a:pt x="0" y="266699"/>
                </a:moveTo>
                <a:lnTo>
                  <a:pt x="3868" y="223433"/>
                </a:lnTo>
                <a:lnTo>
                  <a:pt x="15069" y="182392"/>
                </a:lnTo>
                <a:lnTo>
                  <a:pt x="32993" y="144124"/>
                </a:lnTo>
                <a:lnTo>
                  <a:pt x="57034" y="109179"/>
                </a:lnTo>
                <a:lnTo>
                  <a:pt x="86582" y="78104"/>
                </a:lnTo>
                <a:lnTo>
                  <a:pt x="121029" y="51450"/>
                </a:lnTo>
                <a:lnTo>
                  <a:pt x="159769" y="29763"/>
                </a:lnTo>
                <a:lnTo>
                  <a:pt x="202192" y="13594"/>
                </a:lnTo>
                <a:lnTo>
                  <a:pt x="247690" y="3489"/>
                </a:lnTo>
                <a:lnTo>
                  <a:pt x="295655" y="0"/>
                </a:lnTo>
                <a:lnTo>
                  <a:pt x="343621" y="3489"/>
                </a:lnTo>
                <a:lnTo>
                  <a:pt x="389119" y="13594"/>
                </a:lnTo>
                <a:lnTo>
                  <a:pt x="431542" y="29763"/>
                </a:lnTo>
                <a:lnTo>
                  <a:pt x="470282" y="51450"/>
                </a:lnTo>
                <a:lnTo>
                  <a:pt x="504729" y="78104"/>
                </a:lnTo>
                <a:lnTo>
                  <a:pt x="534277" y="109179"/>
                </a:lnTo>
                <a:lnTo>
                  <a:pt x="558318" y="144124"/>
                </a:lnTo>
                <a:lnTo>
                  <a:pt x="576242" y="182392"/>
                </a:lnTo>
                <a:lnTo>
                  <a:pt x="587443" y="223433"/>
                </a:lnTo>
                <a:lnTo>
                  <a:pt x="591312" y="266699"/>
                </a:lnTo>
                <a:lnTo>
                  <a:pt x="587443" y="309960"/>
                </a:lnTo>
                <a:lnTo>
                  <a:pt x="576242" y="350997"/>
                </a:lnTo>
                <a:lnTo>
                  <a:pt x="558318" y="389264"/>
                </a:lnTo>
                <a:lnTo>
                  <a:pt x="534277" y="424209"/>
                </a:lnTo>
                <a:lnTo>
                  <a:pt x="504729" y="455285"/>
                </a:lnTo>
                <a:lnTo>
                  <a:pt x="470282" y="481942"/>
                </a:lnTo>
                <a:lnTo>
                  <a:pt x="431542" y="503631"/>
                </a:lnTo>
                <a:lnTo>
                  <a:pt x="389119" y="519803"/>
                </a:lnTo>
                <a:lnTo>
                  <a:pt x="343621" y="529909"/>
                </a:lnTo>
                <a:lnTo>
                  <a:pt x="295655" y="533399"/>
                </a:lnTo>
                <a:lnTo>
                  <a:pt x="247690" y="529909"/>
                </a:lnTo>
                <a:lnTo>
                  <a:pt x="202192" y="519803"/>
                </a:lnTo>
                <a:lnTo>
                  <a:pt x="159769" y="503631"/>
                </a:lnTo>
                <a:lnTo>
                  <a:pt x="121029" y="481942"/>
                </a:lnTo>
                <a:lnTo>
                  <a:pt x="86582" y="455285"/>
                </a:lnTo>
                <a:lnTo>
                  <a:pt x="57034" y="424209"/>
                </a:lnTo>
                <a:lnTo>
                  <a:pt x="32993" y="389264"/>
                </a:lnTo>
                <a:lnTo>
                  <a:pt x="15069" y="350997"/>
                </a:lnTo>
                <a:lnTo>
                  <a:pt x="3868" y="309960"/>
                </a:lnTo>
                <a:lnTo>
                  <a:pt x="0" y="266699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77611" y="8619743"/>
            <a:ext cx="1962150" cy="9525"/>
          </a:xfrm>
          <a:custGeom>
            <a:avLst/>
            <a:gdLst/>
            <a:ahLst/>
            <a:cxnLst/>
            <a:rect l="l" t="t" r="r" b="b"/>
            <a:pathLst>
              <a:path w="1962150" h="9525">
                <a:moveTo>
                  <a:pt x="0" y="9524"/>
                </a:moveTo>
                <a:lnTo>
                  <a:pt x="196214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0334" y="8810358"/>
            <a:ext cx="653821" cy="183896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428244" y="487680"/>
            <a:ext cx="3563620" cy="5247640"/>
            <a:chOff x="428244" y="487680"/>
            <a:chExt cx="3563620" cy="5247640"/>
          </a:xfrm>
        </p:grpSpPr>
        <p:sp>
          <p:nvSpPr>
            <p:cNvPr id="22" name="object 22"/>
            <p:cNvSpPr/>
            <p:nvPr/>
          </p:nvSpPr>
          <p:spPr>
            <a:xfrm>
              <a:off x="428244" y="487679"/>
              <a:ext cx="3563620" cy="5247640"/>
            </a:xfrm>
            <a:custGeom>
              <a:avLst/>
              <a:gdLst/>
              <a:ahLst/>
              <a:cxnLst/>
              <a:rect l="l" t="t" r="r" b="b"/>
              <a:pathLst>
                <a:path w="3563620" h="5247640">
                  <a:moveTo>
                    <a:pt x="356311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5110480"/>
                  </a:lnTo>
                  <a:lnTo>
                    <a:pt x="0" y="5247640"/>
                  </a:lnTo>
                  <a:lnTo>
                    <a:pt x="3563112" y="5247640"/>
                  </a:lnTo>
                  <a:lnTo>
                    <a:pt x="3563112" y="5110480"/>
                  </a:lnTo>
                  <a:lnTo>
                    <a:pt x="137160" y="5110480"/>
                  </a:lnTo>
                  <a:lnTo>
                    <a:pt x="137160" y="137160"/>
                  </a:lnTo>
                  <a:lnTo>
                    <a:pt x="3425952" y="137160"/>
                  </a:lnTo>
                  <a:lnTo>
                    <a:pt x="3425952" y="5109972"/>
                  </a:lnTo>
                  <a:lnTo>
                    <a:pt x="3563112" y="5109972"/>
                  </a:lnTo>
                  <a:lnTo>
                    <a:pt x="3563112" y="137160"/>
                  </a:lnTo>
                  <a:lnTo>
                    <a:pt x="35631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5320" y="714756"/>
              <a:ext cx="3108960" cy="479298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1124" y="670559"/>
              <a:ext cx="3197860" cy="4881880"/>
            </a:xfrm>
            <a:custGeom>
              <a:avLst/>
              <a:gdLst/>
              <a:ahLst/>
              <a:cxnLst/>
              <a:rect l="l" t="t" r="r" b="b"/>
              <a:pathLst>
                <a:path w="3197860" h="4881880">
                  <a:moveTo>
                    <a:pt x="3197352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4836160"/>
                  </a:lnTo>
                  <a:lnTo>
                    <a:pt x="0" y="4881880"/>
                  </a:lnTo>
                  <a:lnTo>
                    <a:pt x="3197352" y="4881880"/>
                  </a:lnTo>
                  <a:lnTo>
                    <a:pt x="3197352" y="4836160"/>
                  </a:lnTo>
                  <a:lnTo>
                    <a:pt x="45720" y="4836160"/>
                  </a:lnTo>
                  <a:lnTo>
                    <a:pt x="45720" y="45720"/>
                  </a:lnTo>
                  <a:lnTo>
                    <a:pt x="3151632" y="45720"/>
                  </a:lnTo>
                  <a:lnTo>
                    <a:pt x="3151632" y="4835652"/>
                  </a:lnTo>
                  <a:lnTo>
                    <a:pt x="3197352" y="4835652"/>
                  </a:lnTo>
                  <a:lnTo>
                    <a:pt x="3197352" y="45720"/>
                  </a:lnTo>
                  <a:lnTo>
                    <a:pt x="31973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86360"/>
            <a:ext cx="4641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05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704" y="3464686"/>
            <a:ext cx="21272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spc="-25" dirty="0">
                <a:latin typeface="Calibri"/>
                <a:cs typeface="Calibri"/>
              </a:rPr>
              <a:t>444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43577" y="608076"/>
            <a:ext cx="2688590" cy="741045"/>
            <a:chOff x="4743577" y="608076"/>
            <a:chExt cx="2688590" cy="741045"/>
          </a:xfrm>
        </p:grpSpPr>
        <p:sp>
          <p:nvSpPr>
            <p:cNvPr id="5" name="object 5"/>
            <p:cNvSpPr/>
            <p:nvPr/>
          </p:nvSpPr>
          <p:spPr>
            <a:xfrm>
              <a:off x="4743577" y="608075"/>
              <a:ext cx="2688590" cy="370840"/>
            </a:xfrm>
            <a:custGeom>
              <a:avLst/>
              <a:gdLst/>
              <a:ahLst/>
              <a:cxnLst/>
              <a:rect l="l" t="t" r="r" b="b"/>
              <a:pathLst>
                <a:path w="2688590" h="370840">
                  <a:moveTo>
                    <a:pt x="665988" y="0"/>
                  </a:moveTo>
                  <a:lnTo>
                    <a:pt x="0" y="0"/>
                  </a:lnTo>
                  <a:lnTo>
                    <a:pt x="0" y="370332"/>
                  </a:lnTo>
                  <a:lnTo>
                    <a:pt x="665988" y="370332"/>
                  </a:lnTo>
                  <a:lnTo>
                    <a:pt x="665988" y="0"/>
                  </a:lnTo>
                  <a:close/>
                </a:path>
                <a:path w="2688590" h="370840">
                  <a:moveTo>
                    <a:pt x="2688590" y="0"/>
                  </a:moveTo>
                  <a:lnTo>
                    <a:pt x="2478278" y="0"/>
                  </a:lnTo>
                  <a:lnTo>
                    <a:pt x="2478278" y="370332"/>
                  </a:lnTo>
                  <a:lnTo>
                    <a:pt x="2688590" y="370332"/>
                  </a:lnTo>
                  <a:lnTo>
                    <a:pt x="2688590" y="0"/>
                  </a:lnTo>
                  <a:close/>
                </a:path>
              </a:pathLst>
            </a:custGeom>
            <a:solidFill>
              <a:srgbClr val="F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9565" y="611124"/>
              <a:ext cx="1812289" cy="367665"/>
            </a:xfrm>
            <a:custGeom>
              <a:avLst/>
              <a:gdLst/>
              <a:ahLst/>
              <a:cxnLst/>
              <a:rect l="l" t="t" r="r" b="b"/>
              <a:pathLst>
                <a:path w="1812290" h="367665">
                  <a:moveTo>
                    <a:pt x="1812289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1812289" y="367283"/>
                  </a:lnTo>
                  <a:lnTo>
                    <a:pt x="1812289" y="0"/>
                  </a:lnTo>
                  <a:close/>
                </a:path>
              </a:pathLst>
            </a:custGeom>
            <a:solidFill>
              <a:srgbClr val="FB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43577" y="978356"/>
              <a:ext cx="2688590" cy="370840"/>
            </a:xfrm>
            <a:custGeom>
              <a:avLst/>
              <a:gdLst/>
              <a:ahLst/>
              <a:cxnLst/>
              <a:rect l="l" t="t" r="r" b="b"/>
              <a:pathLst>
                <a:path w="2688590" h="370840">
                  <a:moveTo>
                    <a:pt x="249936" y="0"/>
                  </a:moveTo>
                  <a:lnTo>
                    <a:pt x="0" y="0"/>
                  </a:lnTo>
                  <a:lnTo>
                    <a:pt x="0" y="370636"/>
                  </a:lnTo>
                  <a:lnTo>
                    <a:pt x="249936" y="370636"/>
                  </a:lnTo>
                  <a:lnTo>
                    <a:pt x="249936" y="0"/>
                  </a:lnTo>
                  <a:close/>
                </a:path>
                <a:path w="2688590" h="370840">
                  <a:moveTo>
                    <a:pt x="2688590" y="0"/>
                  </a:moveTo>
                  <a:lnTo>
                    <a:pt x="2437130" y="0"/>
                  </a:lnTo>
                  <a:lnTo>
                    <a:pt x="2437130" y="370636"/>
                  </a:lnTo>
                  <a:lnTo>
                    <a:pt x="2688590" y="370636"/>
                  </a:lnTo>
                  <a:lnTo>
                    <a:pt x="2688590" y="0"/>
                  </a:lnTo>
                  <a:close/>
                </a:path>
              </a:pathLst>
            </a:custGeom>
            <a:solidFill>
              <a:srgbClr val="FFF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93513" y="981405"/>
              <a:ext cx="2187575" cy="367665"/>
            </a:xfrm>
            <a:custGeom>
              <a:avLst/>
              <a:gdLst/>
              <a:ahLst/>
              <a:cxnLst/>
              <a:rect l="l" t="t" r="r" b="b"/>
              <a:pathLst>
                <a:path w="2187575" h="367665">
                  <a:moveTo>
                    <a:pt x="2187193" y="0"/>
                  </a:moveTo>
                  <a:lnTo>
                    <a:pt x="0" y="0"/>
                  </a:lnTo>
                  <a:lnTo>
                    <a:pt x="0" y="367588"/>
                  </a:lnTo>
                  <a:lnTo>
                    <a:pt x="2187193" y="367588"/>
                  </a:lnTo>
                  <a:lnTo>
                    <a:pt x="2187193" y="0"/>
                  </a:lnTo>
                  <a:close/>
                </a:path>
              </a:pathLst>
            </a:custGeom>
            <a:solidFill>
              <a:srgbClr val="FB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640579" y="533400"/>
            <a:ext cx="2891155" cy="5287010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352425" marR="301625" indent="415925">
              <a:lnSpc>
                <a:spcPct val="101299"/>
              </a:lnSpc>
              <a:spcBef>
                <a:spcPts val="575"/>
              </a:spcBef>
            </a:pPr>
            <a:r>
              <a:rPr sz="2400" b="1" dirty="0">
                <a:solidFill>
                  <a:srgbClr val="000080"/>
                </a:solidFill>
                <a:latin typeface="Verdana"/>
                <a:cs typeface="Verdana"/>
              </a:rPr>
              <a:t>DẤU</a:t>
            </a:r>
            <a:r>
              <a:rPr sz="2400" b="1" spc="-20" dirty="0">
                <a:solidFill>
                  <a:srgbClr val="000080"/>
                </a:solidFill>
                <a:latin typeface="Verdana"/>
                <a:cs typeface="Verdana"/>
              </a:rPr>
              <a:t> CHÂN </a:t>
            </a:r>
            <a:r>
              <a:rPr sz="2400" b="1" dirty="0">
                <a:solidFill>
                  <a:srgbClr val="000080"/>
                </a:solidFill>
                <a:latin typeface="Verdana"/>
                <a:cs typeface="Verdana"/>
              </a:rPr>
              <a:t>NGƯỜI</a:t>
            </a:r>
            <a:r>
              <a:rPr sz="2400" b="1" spc="-20" dirty="0">
                <a:solidFill>
                  <a:srgbClr val="000080"/>
                </a:solidFill>
                <a:latin typeface="Verdana"/>
                <a:cs typeface="Verdana"/>
              </a:rPr>
              <a:t> LÍNH</a:t>
            </a:r>
            <a:endParaRPr sz="2400">
              <a:latin typeface="Verdana"/>
              <a:cs typeface="Verdana"/>
            </a:endParaRPr>
          </a:p>
          <a:p>
            <a:pPr marL="121285" algn="just">
              <a:lnSpc>
                <a:spcPct val="100000"/>
              </a:lnSpc>
              <a:spcBef>
                <a:spcPts val="254"/>
              </a:spcBef>
            </a:pP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Nguyễn</a:t>
            </a:r>
            <a:r>
              <a:rPr sz="1350" spc="-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Minh</a:t>
            </a:r>
            <a:r>
              <a:rPr sz="1350" spc="-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Châu</a:t>
            </a:r>
            <a:r>
              <a:rPr sz="1350" spc="-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-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nhà</a:t>
            </a:r>
            <a:r>
              <a:rPr sz="1350" spc="-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văn-</a:t>
            </a:r>
            <a:endParaRPr sz="1350">
              <a:latin typeface="Verdana"/>
              <a:cs typeface="Verdana"/>
            </a:endParaRPr>
          </a:p>
          <a:p>
            <a:pPr marL="121285" marR="109220" algn="just">
              <a:lnSpc>
                <a:spcPct val="116700"/>
              </a:lnSpc>
              <a:spcBef>
                <a:spcPts val="5"/>
              </a:spcBef>
            </a:pP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chiến</a:t>
            </a:r>
            <a:r>
              <a:rPr sz="1350" spc="-1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sĩ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trưởng</a:t>
            </a:r>
            <a:r>
              <a:rPr sz="1350" spc="-1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thành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trong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giai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đoạn</a:t>
            </a:r>
            <a:r>
              <a:rPr sz="1350" spc="1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lịch</a:t>
            </a:r>
            <a:r>
              <a:rPr sz="1350" spc="1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sử</a:t>
            </a:r>
            <a:r>
              <a:rPr sz="1350" spc="1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đầy</a:t>
            </a:r>
            <a:r>
              <a:rPr sz="1350" spc="1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máu</a:t>
            </a:r>
            <a:r>
              <a:rPr sz="1350" spc="1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lửa</a:t>
            </a:r>
            <a:r>
              <a:rPr sz="1350" spc="1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của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28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tộc,</a:t>
            </a:r>
            <a:r>
              <a:rPr sz="1350" spc="28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khi</a:t>
            </a:r>
            <a:r>
              <a:rPr sz="1350" spc="2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mà</a:t>
            </a:r>
            <a:r>
              <a:rPr sz="1350" spc="2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cả</a:t>
            </a:r>
            <a:r>
              <a:rPr sz="1350" spc="2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đất</a:t>
            </a:r>
            <a:r>
              <a:rPr sz="1350" spc="2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nước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đều</a:t>
            </a:r>
            <a:r>
              <a:rPr sz="1350" spc="1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mang</a:t>
            </a:r>
            <a:r>
              <a:rPr sz="1350" spc="1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tâm</a:t>
            </a:r>
            <a:r>
              <a:rPr sz="1350" spc="1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thế</a:t>
            </a:r>
            <a:r>
              <a:rPr sz="1350" spc="1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“</a:t>
            </a:r>
            <a:r>
              <a:rPr sz="1350" spc="204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dồn</a:t>
            </a:r>
            <a:r>
              <a:rPr sz="1350" spc="2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vào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một</a:t>
            </a:r>
            <a:r>
              <a:rPr sz="1350" spc="90" dirty="0">
                <a:solidFill>
                  <a:srgbClr val="535252"/>
                </a:solidFill>
                <a:latin typeface="Verdana"/>
                <a:cs typeface="Verdana"/>
              </a:rPr>
              <a:t> 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con</a:t>
            </a:r>
            <a:r>
              <a:rPr sz="1350" spc="100" dirty="0">
                <a:solidFill>
                  <a:srgbClr val="535252"/>
                </a:solidFill>
                <a:latin typeface="Verdana"/>
                <a:cs typeface="Verdana"/>
              </a:rPr>
              <a:t> 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đường:</a:t>
            </a:r>
            <a:r>
              <a:rPr sz="1350" spc="95" dirty="0">
                <a:solidFill>
                  <a:srgbClr val="535252"/>
                </a:solidFill>
                <a:latin typeface="Verdana"/>
                <a:cs typeface="Verdana"/>
              </a:rPr>
              <a:t> 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ấy</a:t>
            </a:r>
            <a:r>
              <a:rPr sz="1350" spc="95" dirty="0">
                <a:solidFill>
                  <a:srgbClr val="535252"/>
                </a:solidFill>
                <a:latin typeface="Verdana"/>
                <a:cs typeface="Verdana"/>
              </a:rPr>
              <a:t> 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100" dirty="0">
                <a:solidFill>
                  <a:srgbClr val="535252"/>
                </a:solidFill>
                <a:latin typeface="Verdana"/>
                <a:cs typeface="Verdana"/>
              </a:rPr>
              <a:t> 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con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đường</a:t>
            </a:r>
            <a:r>
              <a:rPr sz="1350" spc="18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ra</a:t>
            </a:r>
            <a:r>
              <a:rPr sz="1350" spc="1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mặt</a:t>
            </a:r>
            <a:r>
              <a:rPr sz="1350" spc="1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trận,</a:t>
            </a:r>
            <a:r>
              <a:rPr sz="1350" spc="1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ấy</a:t>
            </a:r>
            <a:r>
              <a:rPr sz="1350" spc="1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2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con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đường</a:t>
            </a:r>
            <a:r>
              <a:rPr sz="1350" spc="8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cứu</a:t>
            </a:r>
            <a:r>
              <a:rPr sz="1350" spc="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nước”.</a:t>
            </a:r>
            <a:r>
              <a:rPr sz="1350" spc="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(Nam</a:t>
            </a:r>
            <a:r>
              <a:rPr sz="1350" spc="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Cao).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Những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tác phẩm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 ông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sáng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tác</a:t>
            </a:r>
            <a:r>
              <a:rPr sz="1350" spc="-1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lấy</a:t>
            </a:r>
            <a:r>
              <a:rPr sz="1350" spc="-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đề</a:t>
            </a:r>
            <a:r>
              <a:rPr sz="1350" spc="-1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tài</a:t>
            </a:r>
            <a:r>
              <a:rPr sz="1350" spc="-10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từ</a:t>
            </a:r>
            <a:r>
              <a:rPr sz="1350" spc="-10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hiện</a:t>
            </a:r>
            <a:r>
              <a:rPr sz="1350" spc="-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thực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chiến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đấu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lần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lượt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ra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đời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khẳng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định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vị</a:t>
            </a:r>
            <a:r>
              <a:rPr sz="1350" spc="-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trí</a:t>
            </a:r>
            <a:r>
              <a:rPr sz="1350" spc="-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mình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trong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việc</a:t>
            </a:r>
            <a:r>
              <a:rPr sz="1350" spc="-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đóng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góp</a:t>
            </a:r>
            <a:r>
              <a:rPr sz="1350" spc="-7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vào</a:t>
            </a:r>
            <a:r>
              <a:rPr sz="1350" spc="-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nền</a:t>
            </a:r>
            <a:r>
              <a:rPr sz="1350" spc="-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văn</a:t>
            </a:r>
            <a:r>
              <a:rPr sz="1350" spc="-7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học</a:t>
            </a:r>
            <a:r>
              <a:rPr sz="1350" spc="-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chống</a:t>
            </a:r>
            <a:r>
              <a:rPr sz="1350" spc="-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Mỹ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đất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nước.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cuộc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hành</a:t>
            </a:r>
            <a:r>
              <a:rPr sz="1350" spc="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quân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vĩ</a:t>
            </a:r>
            <a:r>
              <a:rPr sz="1350" spc="1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đại</a:t>
            </a:r>
            <a:r>
              <a:rPr sz="1350" spc="1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này</a:t>
            </a:r>
            <a:r>
              <a:rPr sz="1350" spc="1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1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cả</a:t>
            </a:r>
            <a:r>
              <a:rPr sz="1350" spc="1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1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tộc.</a:t>
            </a:r>
            <a:r>
              <a:rPr sz="1350" spc="1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Có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thể</a:t>
            </a:r>
            <a:r>
              <a:rPr sz="1350" spc="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xem</a:t>
            </a:r>
            <a:r>
              <a:rPr sz="1350" spc="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đây</a:t>
            </a:r>
            <a:r>
              <a:rPr sz="1350" spc="1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1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bộ</a:t>
            </a:r>
            <a:r>
              <a:rPr sz="1350" spc="1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tiểu</a:t>
            </a:r>
            <a:r>
              <a:rPr sz="1350" spc="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thuyết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lịch</a:t>
            </a:r>
            <a:r>
              <a:rPr sz="1350" spc="5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sử</a:t>
            </a:r>
            <a:r>
              <a:rPr sz="1350" spc="5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về</a:t>
            </a:r>
            <a:r>
              <a:rPr sz="1350" spc="5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chiến</a:t>
            </a:r>
            <a:r>
              <a:rPr sz="1350" spc="5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tranh</a:t>
            </a:r>
            <a:r>
              <a:rPr sz="1350" spc="5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cách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mạng.</a:t>
            </a:r>
            <a:r>
              <a:rPr sz="1350" spc="-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Với</a:t>
            </a:r>
            <a:r>
              <a:rPr sz="1350" spc="-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tư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cách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một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7387" y="495300"/>
            <a:ext cx="4114800" cy="5363210"/>
            <a:chOff x="437387" y="495300"/>
            <a:chExt cx="4114800" cy="53632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463" y="722375"/>
              <a:ext cx="3660648" cy="490880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7388" y="495299"/>
              <a:ext cx="4114800" cy="5363210"/>
            </a:xfrm>
            <a:custGeom>
              <a:avLst/>
              <a:gdLst/>
              <a:ahLst/>
              <a:cxnLst/>
              <a:rect l="l" t="t" r="r" b="b"/>
              <a:pathLst>
                <a:path w="4114800" h="5363210">
                  <a:moveTo>
                    <a:pt x="3931920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134610"/>
                  </a:lnTo>
                  <a:lnTo>
                    <a:pt x="182880" y="5180330"/>
                  </a:lnTo>
                  <a:lnTo>
                    <a:pt x="3931920" y="5180330"/>
                  </a:lnTo>
                  <a:lnTo>
                    <a:pt x="3931920" y="5134610"/>
                  </a:lnTo>
                  <a:lnTo>
                    <a:pt x="228600" y="5134610"/>
                  </a:lnTo>
                  <a:lnTo>
                    <a:pt x="228600" y="228600"/>
                  </a:lnTo>
                  <a:lnTo>
                    <a:pt x="3886200" y="228600"/>
                  </a:lnTo>
                  <a:lnTo>
                    <a:pt x="3886200" y="5134356"/>
                  </a:lnTo>
                  <a:lnTo>
                    <a:pt x="3931920" y="5134356"/>
                  </a:lnTo>
                  <a:lnTo>
                    <a:pt x="3931920" y="228600"/>
                  </a:lnTo>
                  <a:lnTo>
                    <a:pt x="3931920" y="182880"/>
                  </a:lnTo>
                  <a:close/>
                </a:path>
                <a:path w="4114800" h="5363210">
                  <a:moveTo>
                    <a:pt x="4114800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5226050"/>
                  </a:lnTo>
                  <a:lnTo>
                    <a:pt x="0" y="5363210"/>
                  </a:lnTo>
                  <a:lnTo>
                    <a:pt x="4114800" y="5363210"/>
                  </a:lnTo>
                  <a:lnTo>
                    <a:pt x="4114800" y="5226050"/>
                  </a:lnTo>
                  <a:lnTo>
                    <a:pt x="137160" y="5226050"/>
                  </a:lnTo>
                  <a:lnTo>
                    <a:pt x="137160" y="137160"/>
                  </a:lnTo>
                  <a:lnTo>
                    <a:pt x="3977640" y="137160"/>
                  </a:lnTo>
                  <a:lnTo>
                    <a:pt x="3977640" y="5225796"/>
                  </a:lnTo>
                  <a:lnTo>
                    <a:pt x="4114800" y="5225796"/>
                  </a:lnTo>
                  <a:lnTo>
                    <a:pt x="4114800" y="137160"/>
                  </a:lnTo>
                  <a:lnTo>
                    <a:pt x="41148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57200" y="5934455"/>
            <a:ext cx="7086600" cy="3810000"/>
          </a:xfrm>
          <a:custGeom>
            <a:avLst/>
            <a:gdLst/>
            <a:ahLst/>
            <a:cxnLst/>
            <a:rect l="l" t="t" r="r" b="b"/>
            <a:pathLst>
              <a:path w="7086600" h="3810000">
                <a:moveTo>
                  <a:pt x="0" y="3810000"/>
                </a:moveTo>
                <a:lnTo>
                  <a:pt x="7086600" y="3810000"/>
                </a:lnTo>
                <a:lnTo>
                  <a:pt x="7086600" y="0"/>
                </a:lnTo>
                <a:lnTo>
                  <a:pt x="0" y="0"/>
                </a:lnTo>
                <a:lnTo>
                  <a:pt x="0" y="3810000"/>
                </a:lnTo>
                <a:close/>
              </a:path>
            </a:pathLst>
          </a:custGeom>
          <a:ln w="57912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64895" y="5995187"/>
            <a:ext cx="6875780" cy="3623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6599"/>
              </a:lnSpc>
              <a:spcBef>
                <a:spcPts val="90"/>
              </a:spcBef>
            </a:pP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người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Chủ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 của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Dấu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chân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người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lính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lịch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sử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tộc.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Nội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dung chủ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yếu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nói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về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cuộc hành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quân,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vây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đánh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giặc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núi rừng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Quảng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Trị.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tài chiến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tranh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chi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phối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hầu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hết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tất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cả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mọi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hoạt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động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 nhân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vật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vùng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miền,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tộc,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lứa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tuổi,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giới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tính,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thành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phần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xã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hội,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gia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đình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chính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ủy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Kinh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một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ví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dụ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điển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hình,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mỗi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người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đều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mang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trên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vai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mình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một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nhiệm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vụ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riêng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tộc.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Các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nhân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vật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khác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làng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quê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làng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quê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khác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nhau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đều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có</a:t>
            </a:r>
            <a:r>
              <a:rPr sz="1350" spc="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mặt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trong</a:t>
            </a:r>
            <a:r>
              <a:rPr sz="1350" spc="7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cảm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nhận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được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qua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Dấu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chân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người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lính,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với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những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trận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đánh,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những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chiến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dịch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50" dirty="0">
                <a:solidFill>
                  <a:srgbClr val="535252"/>
                </a:solidFill>
                <a:latin typeface="Verdana"/>
                <a:cs typeface="Verdana"/>
              </a:rPr>
              <a:t>ở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Khe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Sanh,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quả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đồi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Không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Tên,</a:t>
            </a:r>
            <a:r>
              <a:rPr sz="1350" spc="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Tà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Cơn…Chủ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Dấu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chân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người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lính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là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lịch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sử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tộc.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Nội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dung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chủ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yếu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nói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về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cuộc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hành</a:t>
            </a:r>
            <a:r>
              <a:rPr sz="1350" spc="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quân,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vây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đánh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giặc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núi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rừng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Quảng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Trị.</a:t>
            </a:r>
            <a:r>
              <a:rPr sz="1350" spc="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</a:t>
            </a:r>
            <a:r>
              <a:rPr sz="1350" spc="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tài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chiến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tranh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chi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phối</a:t>
            </a:r>
            <a:r>
              <a:rPr sz="1350" spc="7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hầu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hết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tất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cả</a:t>
            </a:r>
            <a:r>
              <a:rPr sz="1350" spc="7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mọi</a:t>
            </a:r>
            <a:r>
              <a:rPr sz="1350" spc="7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hoạt</a:t>
            </a:r>
            <a:r>
              <a:rPr sz="1350" spc="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động</a:t>
            </a:r>
            <a:r>
              <a:rPr sz="1350" spc="7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của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nhân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vật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vùng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miền,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4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tộc,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lứa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tuổi,</a:t>
            </a:r>
            <a:r>
              <a:rPr sz="1350" spc="6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giới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tính,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thành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phần</a:t>
            </a:r>
            <a:r>
              <a:rPr sz="1350" spc="6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xã</a:t>
            </a:r>
            <a:r>
              <a:rPr sz="1350" spc="5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hội,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gia</a:t>
            </a:r>
            <a:r>
              <a:rPr sz="1350" spc="-8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đình</a:t>
            </a:r>
            <a:r>
              <a:rPr sz="1350" spc="-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chính</a:t>
            </a:r>
            <a:r>
              <a:rPr sz="1350" spc="-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ủy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Kinh</a:t>
            </a:r>
            <a:r>
              <a:rPr sz="1350" spc="-8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-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một</a:t>
            </a:r>
            <a:r>
              <a:rPr sz="1350" spc="-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ví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dụ</a:t>
            </a:r>
            <a:r>
              <a:rPr sz="1350" spc="-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điển</a:t>
            </a:r>
            <a:r>
              <a:rPr sz="1350" spc="-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hình,</a:t>
            </a:r>
            <a:r>
              <a:rPr sz="1350" spc="-1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mỗi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người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đều</a:t>
            </a:r>
            <a:r>
              <a:rPr sz="1350" spc="-9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mang</a:t>
            </a:r>
            <a:r>
              <a:rPr sz="1350" spc="-10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trên</a:t>
            </a:r>
            <a:r>
              <a:rPr sz="1350" spc="-8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vai</a:t>
            </a:r>
            <a:r>
              <a:rPr sz="1350" spc="-9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mình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một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nhiệm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vụ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riêng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tộc.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nhân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vật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khác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3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làng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quê</a:t>
            </a:r>
            <a:r>
              <a:rPr sz="1350" spc="3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ở</a:t>
            </a:r>
            <a:r>
              <a:rPr sz="1350" spc="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</a:t>
            </a:r>
            <a:r>
              <a:rPr sz="1350" spc="5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làng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quê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khác nhau đều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có</a:t>
            </a:r>
            <a:r>
              <a:rPr sz="1350" spc="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mặt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trong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cuộc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hành quân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vĩ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đại này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của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cả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dân</a:t>
            </a:r>
            <a:r>
              <a:rPr sz="1350" spc="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tộc. 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Có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thể</a:t>
            </a:r>
            <a:r>
              <a:rPr sz="1350" spc="-4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xem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đây</a:t>
            </a:r>
            <a:r>
              <a:rPr sz="1350" spc="-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là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bộ</a:t>
            </a:r>
            <a:r>
              <a:rPr sz="1350" spc="-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tiểu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thuyết</a:t>
            </a:r>
            <a:r>
              <a:rPr sz="1350" spc="-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lịch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sử</a:t>
            </a:r>
            <a:r>
              <a:rPr sz="1350" spc="-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về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chiến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tranh</a:t>
            </a:r>
            <a:r>
              <a:rPr sz="1350" spc="-1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dirty="0">
                <a:solidFill>
                  <a:srgbClr val="535252"/>
                </a:solidFill>
                <a:latin typeface="Verdana"/>
                <a:cs typeface="Verdana"/>
              </a:rPr>
              <a:t>cách</a:t>
            </a:r>
            <a:r>
              <a:rPr sz="1350" spc="-2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spc="-10" dirty="0">
                <a:solidFill>
                  <a:srgbClr val="535252"/>
                </a:solidFill>
                <a:latin typeface="Verdana"/>
                <a:cs typeface="Verdana"/>
              </a:rPr>
              <a:t>mạng._LY_</a:t>
            </a:r>
            <a:r>
              <a:rPr sz="1350" i="1" spc="-10" dirty="0">
                <a:solidFill>
                  <a:srgbClr val="535252"/>
                </a:solidFill>
                <a:latin typeface="Verdana"/>
                <a:cs typeface="Verdana"/>
              </a:rPr>
              <a:t>-</a:t>
            </a:r>
            <a:r>
              <a:rPr sz="1350" i="1" dirty="0">
                <a:solidFill>
                  <a:srgbClr val="535252"/>
                </a:solidFill>
                <a:latin typeface="Verdana"/>
                <a:cs typeface="Verdana"/>
              </a:rPr>
              <a:t>-</a:t>
            </a:r>
            <a:r>
              <a:rPr sz="1350" i="1" spc="-10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i="1" dirty="0">
                <a:solidFill>
                  <a:srgbClr val="535252"/>
                </a:solidFill>
                <a:latin typeface="Verdana"/>
                <a:cs typeface="Verdana"/>
              </a:rPr>
              <a:t>laiyen</a:t>
            </a:r>
            <a:r>
              <a:rPr sz="1350" i="1" spc="-25" dirty="0">
                <a:solidFill>
                  <a:srgbClr val="535252"/>
                </a:solidFill>
                <a:latin typeface="Verdana"/>
                <a:cs typeface="Verdana"/>
              </a:rPr>
              <a:t> </a:t>
            </a:r>
            <a:r>
              <a:rPr sz="1350" i="1" spc="-50" dirty="0">
                <a:solidFill>
                  <a:srgbClr val="535252"/>
                </a:solidFill>
                <a:latin typeface="Verdana"/>
                <a:cs typeface="Verdana"/>
              </a:rPr>
              <a:t>–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6360"/>
            <a:ext cx="5499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06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Sách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chào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mừng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ngày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Thành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Lập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1005" y="5858264"/>
            <a:ext cx="2429510" cy="1656714"/>
            <a:chOff x="381005" y="5858264"/>
            <a:chExt cx="2429510" cy="165671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5" y="5858264"/>
              <a:ext cx="2429244" cy="16565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6343" y="5943600"/>
              <a:ext cx="2258695" cy="1485900"/>
            </a:xfrm>
            <a:custGeom>
              <a:avLst/>
              <a:gdLst/>
              <a:ahLst/>
              <a:cxnLst/>
              <a:rect l="l" t="t" r="r" b="b"/>
              <a:pathLst>
                <a:path w="2258695" h="1485900">
                  <a:moveTo>
                    <a:pt x="2258568" y="0"/>
                  </a:moveTo>
                  <a:lnTo>
                    <a:pt x="0" y="0"/>
                  </a:lnTo>
                  <a:lnTo>
                    <a:pt x="0" y="1485900"/>
                  </a:lnTo>
                  <a:lnTo>
                    <a:pt x="2258568" y="1485900"/>
                  </a:lnTo>
                  <a:lnTo>
                    <a:pt x="2258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343" y="5943600"/>
              <a:ext cx="2258695" cy="1485900"/>
            </a:xfrm>
            <a:custGeom>
              <a:avLst/>
              <a:gdLst/>
              <a:ahLst/>
              <a:cxnLst/>
              <a:rect l="l" t="t" r="r" b="b"/>
              <a:pathLst>
                <a:path w="2258695" h="1485900">
                  <a:moveTo>
                    <a:pt x="0" y="1485900"/>
                  </a:moveTo>
                  <a:lnTo>
                    <a:pt x="2258568" y="1485900"/>
                  </a:lnTo>
                  <a:lnTo>
                    <a:pt x="2258568" y="0"/>
                  </a:lnTo>
                  <a:lnTo>
                    <a:pt x="0" y="0"/>
                  </a:lnTo>
                  <a:lnTo>
                    <a:pt x="0" y="1485900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635" y="6018276"/>
              <a:ext cx="489204" cy="2057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6635" y="6124956"/>
              <a:ext cx="359664" cy="23926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95300" y="5988786"/>
            <a:ext cx="2200910" cy="3060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240"/>
              </a:spcBef>
              <a:tabLst>
                <a:tab pos="490855" algn="l"/>
              </a:tabLst>
            </a:pP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 </a:t>
            </a:r>
            <a:r>
              <a:rPr sz="800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STK    </a:t>
            </a:r>
            <a:r>
              <a:rPr sz="800" u="sng" spc="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800" b="1" spc="25" dirty="0">
                <a:latin typeface="Arial"/>
                <a:cs typeface="Arial"/>
              </a:rPr>
              <a:t>M</a:t>
            </a:r>
            <a:r>
              <a:rPr sz="800" b="1" dirty="0">
                <a:latin typeface="Arial"/>
                <a:cs typeface="Arial"/>
              </a:rPr>
              <a:t>Ã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spc="-5" dirty="0">
                <a:latin typeface="Arial"/>
                <a:cs typeface="Arial"/>
              </a:rPr>
              <a:t>H</a:t>
            </a:r>
            <a:r>
              <a:rPr sz="800" b="1" dirty="0">
                <a:latin typeface="Arial"/>
                <a:cs typeface="Arial"/>
              </a:rPr>
              <a:t>IỆN </a:t>
            </a:r>
            <a:r>
              <a:rPr sz="800" b="1" spc="-5" dirty="0">
                <a:latin typeface="Arial"/>
                <a:cs typeface="Arial"/>
              </a:rPr>
              <a:t>Đ</a:t>
            </a:r>
            <a:r>
              <a:rPr sz="800" b="1" dirty="0">
                <a:latin typeface="Arial"/>
                <a:cs typeface="Arial"/>
              </a:rPr>
              <a:t>Ô</a:t>
            </a:r>
            <a:r>
              <a:rPr sz="800" b="1" spc="-10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G</a:t>
            </a: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45"/>
              </a:spcBef>
            </a:pPr>
            <a:r>
              <a:rPr sz="800" spc="-25" dirty="0">
                <a:latin typeface="Calibri"/>
                <a:cs typeface="Calibri"/>
              </a:rPr>
              <a:t>312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300" y="7216520"/>
            <a:ext cx="45465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M100TH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072" y="6388988"/>
            <a:ext cx="1731010" cy="95948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78740" marR="110489" indent="63500">
              <a:lnSpc>
                <a:spcPct val="95800"/>
              </a:lnSpc>
              <a:spcBef>
                <a:spcPts val="145"/>
              </a:spcBef>
            </a:pPr>
            <a:r>
              <a:rPr sz="800" b="1" dirty="0">
                <a:latin typeface="Arial"/>
                <a:cs typeface="Arial"/>
              </a:rPr>
              <a:t>Biệt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động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Sài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Gòn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chuyện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bây</a:t>
            </a:r>
            <a:r>
              <a:rPr sz="800" b="1" dirty="0">
                <a:latin typeface="Arial"/>
                <a:cs typeface="Arial"/>
              </a:rPr>
              <a:t> giờ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mới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kể</a:t>
            </a:r>
            <a:r>
              <a:rPr sz="800" b="1" spc="204" dirty="0">
                <a:latin typeface="Arial"/>
                <a:cs typeface="Arial"/>
              </a:rPr>
              <a:t>  </a:t>
            </a:r>
            <a:r>
              <a:rPr sz="800" b="1" dirty="0">
                <a:latin typeface="Arial"/>
                <a:cs typeface="Arial"/>
              </a:rPr>
              <a:t>MÃ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THIỆN ĐỒNG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50" dirty="0">
                <a:latin typeface="Arial"/>
                <a:cs typeface="Arial"/>
              </a:rPr>
              <a:t>/</a:t>
            </a:r>
            <a:r>
              <a:rPr sz="800" b="1" dirty="0">
                <a:latin typeface="Arial"/>
                <a:cs typeface="Arial"/>
              </a:rPr>
              <a:t> MÃ</a:t>
            </a:r>
            <a:r>
              <a:rPr sz="800" b="1" spc="-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THIỆN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ĐÔNG.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-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TP.HCM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50" dirty="0">
                <a:latin typeface="Arial"/>
                <a:cs typeface="Arial"/>
              </a:rPr>
              <a:t>:</a:t>
            </a:r>
            <a:r>
              <a:rPr sz="800" b="1" dirty="0">
                <a:latin typeface="Arial"/>
                <a:cs typeface="Arial"/>
              </a:rPr>
              <a:t> TỎNG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HỢP</a:t>
            </a:r>
            <a:r>
              <a:rPr sz="800" b="1" spc="-10" dirty="0">
                <a:latin typeface="Arial"/>
                <a:cs typeface="Arial"/>
              </a:rPr>
              <a:t> TP.HCM,</a:t>
            </a:r>
            <a:endParaRPr sz="800">
              <a:latin typeface="Arial"/>
              <a:cs typeface="Arial"/>
            </a:endParaRPr>
          </a:p>
          <a:p>
            <a:pPr marL="78740">
              <a:lnSpc>
                <a:spcPts val="900"/>
              </a:lnSpc>
            </a:pPr>
            <a:r>
              <a:rPr sz="800" b="1" dirty="0">
                <a:latin typeface="Arial"/>
                <a:cs typeface="Arial"/>
              </a:rPr>
              <a:t>2009.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-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235tr.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;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14.5*20.5cm.</a:t>
            </a:r>
            <a:endParaRPr sz="800">
              <a:latin typeface="Arial"/>
              <a:cs typeface="Arial"/>
            </a:endParaRPr>
          </a:p>
          <a:p>
            <a:pPr marL="20955">
              <a:lnSpc>
                <a:spcPts val="935"/>
              </a:lnSpc>
            </a:pPr>
            <a:r>
              <a:rPr sz="800" b="1" dirty="0">
                <a:latin typeface="Arial"/>
                <a:cs typeface="Arial"/>
              </a:rPr>
              <a:t>Giá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tiền:</a:t>
            </a:r>
            <a:r>
              <a:rPr sz="800" b="1" spc="-10" dirty="0">
                <a:latin typeface="Arial"/>
                <a:cs typeface="Arial"/>
              </a:rPr>
              <a:t> 40000</a:t>
            </a:r>
            <a:endParaRPr sz="800">
              <a:latin typeface="Arial"/>
              <a:cs typeface="Arial"/>
            </a:endParaRPr>
          </a:p>
          <a:p>
            <a:pPr marL="939800">
              <a:lnSpc>
                <a:spcPts val="955"/>
              </a:lnSpc>
              <a:tabLst>
                <a:tab pos="1174750" algn="l"/>
                <a:tab pos="1577975" algn="l"/>
              </a:tabLst>
            </a:pPr>
            <a:r>
              <a:rPr sz="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8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V23</a:t>
            </a:r>
            <a:r>
              <a:rPr sz="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800">
              <a:latin typeface="Calibri"/>
              <a:cs typeface="Calibri"/>
            </a:endParaRPr>
          </a:p>
          <a:p>
            <a:pPr marL="894080">
              <a:lnSpc>
                <a:spcPts val="835"/>
              </a:lnSpc>
            </a:pPr>
            <a:r>
              <a:rPr sz="700" b="1" dirty="0">
                <a:latin typeface="Arial"/>
                <a:cs typeface="Arial"/>
              </a:rPr>
              <a:t>M100TH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+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B308đ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9760" y="675154"/>
            <a:ext cx="2179955" cy="303530"/>
            <a:chOff x="4969760" y="675154"/>
            <a:chExt cx="2179955" cy="30353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9760" y="675154"/>
              <a:ext cx="2179326" cy="3032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5448" y="678370"/>
              <a:ext cx="2148586" cy="272288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981952" y="1066826"/>
            <a:ext cx="2152015" cy="257810"/>
            <a:chOff x="4981952" y="1066826"/>
            <a:chExt cx="2152015" cy="25781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1952" y="1066826"/>
              <a:ext cx="2151894" cy="25750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3703" y="1069530"/>
              <a:ext cx="2128519" cy="23329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619244" y="495300"/>
            <a:ext cx="2877820" cy="5295900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0650" marR="109855" indent="60960" algn="just">
              <a:lnSpc>
                <a:spcPct val="105000"/>
              </a:lnSpc>
            </a:pPr>
            <a:r>
              <a:rPr sz="1500" b="1" dirty="0">
                <a:latin typeface="Calibri"/>
                <a:cs typeface="Calibri"/>
              </a:rPr>
              <a:t>Hơn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40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năm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qua,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chiến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sỹ </a:t>
            </a:r>
            <a:r>
              <a:rPr sz="1500" b="1" dirty="0">
                <a:latin typeface="Calibri"/>
                <a:cs typeface="Calibri"/>
              </a:rPr>
              <a:t>biệt</a:t>
            </a:r>
            <a:r>
              <a:rPr sz="1500" b="1" spc="50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động</a:t>
            </a:r>
            <a:r>
              <a:rPr sz="1500" b="1" spc="50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thành</a:t>
            </a:r>
            <a:r>
              <a:rPr sz="1500" b="1" spc="5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Sài</a:t>
            </a:r>
            <a:r>
              <a:rPr sz="1500" b="1" spc="50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Gòn</a:t>
            </a:r>
            <a:r>
              <a:rPr sz="1500" b="1" spc="509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năm </a:t>
            </a:r>
            <a:r>
              <a:rPr sz="1500" b="1" dirty="0">
                <a:latin typeface="Calibri"/>
                <a:cs typeface="Calibri"/>
              </a:rPr>
              <a:t>xưa,</a:t>
            </a:r>
            <a:r>
              <a:rPr sz="1500" b="1" spc="9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nay</a:t>
            </a:r>
            <a:r>
              <a:rPr sz="1500" b="1" spc="1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còn</a:t>
            </a:r>
            <a:r>
              <a:rPr sz="1500" b="1" spc="1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lại</a:t>
            </a:r>
            <a:r>
              <a:rPr sz="1500" b="1" spc="10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được</a:t>
            </a:r>
            <a:r>
              <a:rPr sz="1500" b="1" spc="9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bao</a:t>
            </a:r>
            <a:r>
              <a:rPr sz="1500" b="1" spc="11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nhiêu </a:t>
            </a:r>
            <a:r>
              <a:rPr sz="1500" b="1" dirty="0">
                <a:latin typeface="Calibri"/>
                <a:cs typeface="Calibri"/>
              </a:rPr>
              <a:t>người?</a:t>
            </a:r>
            <a:r>
              <a:rPr sz="1500" b="1" spc="1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Hầu</a:t>
            </a:r>
            <a:r>
              <a:rPr sz="1500" b="1" spc="1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hết</a:t>
            </a:r>
            <a:r>
              <a:rPr sz="1500" b="1" spc="1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các</a:t>
            </a:r>
            <a:r>
              <a:rPr sz="1500" b="1" spc="1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anh</a:t>
            </a:r>
            <a:r>
              <a:rPr sz="1500" b="1" spc="1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đã</a:t>
            </a:r>
            <a:r>
              <a:rPr sz="1500" b="1" spc="15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nằm </a:t>
            </a:r>
            <a:r>
              <a:rPr sz="1500" b="1" dirty="0">
                <a:latin typeface="Calibri"/>
                <a:cs typeface="Calibri"/>
              </a:rPr>
              <a:t>xuống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trong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năm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khói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lửa </a:t>
            </a:r>
            <a:r>
              <a:rPr sz="1500" b="1" dirty="0">
                <a:latin typeface="Calibri"/>
                <a:cs typeface="Calibri"/>
              </a:rPr>
              <a:t>của</a:t>
            </a:r>
            <a:r>
              <a:rPr sz="1500" b="1" spc="434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cuộc</a:t>
            </a:r>
            <a:r>
              <a:rPr sz="1500" b="1" spc="4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chiến</a:t>
            </a:r>
            <a:r>
              <a:rPr sz="1500" b="1" spc="434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tranh.</a:t>
            </a:r>
            <a:r>
              <a:rPr sz="1500" b="1" spc="4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Sau</a:t>
            </a:r>
            <a:r>
              <a:rPr sz="1500" b="1" spc="434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hòa </a:t>
            </a:r>
            <a:r>
              <a:rPr sz="1500" b="1" dirty="0">
                <a:latin typeface="Calibri"/>
                <a:cs typeface="Calibri"/>
              </a:rPr>
              <a:t>bình,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một</a:t>
            </a:r>
            <a:r>
              <a:rPr sz="1500" b="1" spc="-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số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các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anh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cũng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đã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ra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đi </a:t>
            </a:r>
            <a:r>
              <a:rPr sz="1500" b="1" dirty="0">
                <a:latin typeface="Calibri"/>
                <a:cs typeface="Calibri"/>
              </a:rPr>
              <a:t>vì</a:t>
            </a:r>
            <a:r>
              <a:rPr sz="1500" b="1" spc="1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tuổi</a:t>
            </a:r>
            <a:r>
              <a:rPr sz="1500" b="1" spc="1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tác,</a:t>
            </a:r>
            <a:r>
              <a:rPr sz="1500" b="1" spc="1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vì</a:t>
            </a:r>
            <a:r>
              <a:rPr sz="1500" b="1" spc="1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1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vết</a:t>
            </a:r>
            <a:r>
              <a:rPr sz="1500" b="1" spc="15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thương </a:t>
            </a:r>
            <a:r>
              <a:rPr sz="1500" b="1" dirty="0">
                <a:latin typeface="Calibri"/>
                <a:cs typeface="Calibri"/>
              </a:rPr>
              <a:t>còn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để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lại</a:t>
            </a:r>
            <a:r>
              <a:rPr sz="1500" b="1" spc="1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và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bệnh</a:t>
            </a:r>
            <a:r>
              <a:rPr sz="1500" b="1" spc="1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tật,</a:t>
            </a:r>
            <a:r>
              <a:rPr sz="1500" b="1" spc="1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hiện</a:t>
            </a:r>
            <a:r>
              <a:rPr sz="1500" b="1" spc="17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nay </a:t>
            </a:r>
            <a:r>
              <a:rPr sz="1500" b="1" dirty="0">
                <a:latin typeface="Calibri"/>
                <a:cs typeface="Calibri"/>
              </a:rPr>
              <a:t>chỉ</a:t>
            </a:r>
            <a:r>
              <a:rPr sz="1500" b="1" spc="3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còn</a:t>
            </a:r>
            <a:r>
              <a:rPr sz="1500" b="1" spc="3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lại</a:t>
            </a:r>
            <a:r>
              <a:rPr sz="1500" b="1" spc="3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rất</a:t>
            </a:r>
            <a:r>
              <a:rPr sz="1500" b="1" spc="3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ít;</a:t>
            </a:r>
            <a:r>
              <a:rPr sz="1500" b="1" spc="3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35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người </a:t>
            </a:r>
            <a:r>
              <a:rPr sz="1500" b="1" dirty="0">
                <a:latin typeface="Calibri"/>
                <a:cs typeface="Calibri"/>
              </a:rPr>
              <a:t>chiến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sỹ</a:t>
            </a:r>
            <a:r>
              <a:rPr sz="1500" b="1" spc="1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ấy,</a:t>
            </a:r>
            <a:r>
              <a:rPr sz="1500" b="1" spc="1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vài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năm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nữa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thôi</a:t>
            </a:r>
            <a:r>
              <a:rPr sz="1500" b="1" spc="185" dirty="0">
                <a:latin typeface="Calibri"/>
                <a:cs typeface="Calibri"/>
              </a:rPr>
              <a:t> </a:t>
            </a:r>
            <a:r>
              <a:rPr sz="1500" b="1" spc="-50" dirty="0">
                <a:latin typeface="Calibri"/>
                <a:cs typeface="Calibri"/>
              </a:rPr>
              <a:t>ở </a:t>
            </a:r>
            <a:r>
              <a:rPr sz="1500" b="1" dirty="0">
                <a:latin typeface="Calibri"/>
                <a:cs typeface="Calibri"/>
              </a:rPr>
              <a:t>tuổi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bảy,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tám</a:t>
            </a:r>
            <a:r>
              <a:rPr sz="1500" b="1" spc="229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mươi,</a:t>
            </a:r>
            <a:r>
              <a:rPr sz="1500" b="1" spc="2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23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con </a:t>
            </a:r>
            <a:r>
              <a:rPr sz="1500" b="1" dirty="0">
                <a:latin typeface="Calibri"/>
                <a:cs typeface="Calibri"/>
              </a:rPr>
              <a:t>người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mưu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trí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dũng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cảm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gan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góc </a:t>
            </a:r>
            <a:r>
              <a:rPr sz="1500" b="1" dirty="0">
                <a:latin typeface="Calibri"/>
                <a:cs typeface="Calibri"/>
              </a:rPr>
              <a:t>ngày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ấy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cũng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sẽ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ra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đi,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mang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theo </a:t>
            </a:r>
            <a:r>
              <a:rPr sz="1500" b="1" dirty="0">
                <a:latin typeface="Calibri"/>
                <a:cs typeface="Calibri"/>
              </a:rPr>
              <a:t>bao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câu</a:t>
            </a:r>
            <a:r>
              <a:rPr sz="1500" b="1" spc="254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chuyện</a:t>
            </a:r>
            <a:r>
              <a:rPr sz="1500" b="1" spc="2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thần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kỳ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lịch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sử </a:t>
            </a:r>
            <a:r>
              <a:rPr sz="1500" b="1" dirty="0">
                <a:latin typeface="Calibri"/>
                <a:cs typeface="Calibri"/>
              </a:rPr>
              <a:t>trong</a:t>
            </a:r>
            <a:r>
              <a:rPr sz="1500" b="1" spc="2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trận</a:t>
            </a:r>
            <a:r>
              <a:rPr sz="1500" b="1" spc="2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đánh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táo</a:t>
            </a:r>
            <a:r>
              <a:rPr sz="1500" b="1" spc="26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bạo </a:t>
            </a:r>
            <a:r>
              <a:rPr sz="1500" b="1" dirty="0">
                <a:latin typeface="Calibri"/>
                <a:cs typeface="Calibri"/>
              </a:rPr>
              <a:t>tài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tình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ngay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tại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đầu não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của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địch </a:t>
            </a:r>
            <a:r>
              <a:rPr sz="1500" b="1" dirty="0">
                <a:latin typeface="Calibri"/>
                <a:cs typeface="Calibri"/>
              </a:rPr>
              <a:t>tại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Sài Gòn,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đã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từng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làm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chấn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8544" y="5905500"/>
            <a:ext cx="4668520" cy="1533525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20650" marR="110489" algn="just">
              <a:lnSpc>
                <a:spcPct val="101699"/>
              </a:lnSpc>
              <a:spcBef>
                <a:spcPts val="480"/>
              </a:spcBef>
            </a:pPr>
            <a:r>
              <a:rPr sz="1500" b="1" dirty="0">
                <a:latin typeface="Calibri"/>
                <a:cs typeface="Calibri"/>
              </a:rPr>
              <a:t>động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cả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năm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châu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bốn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biển.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Được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Ban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liên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lạc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Câu</a:t>
            </a:r>
            <a:r>
              <a:rPr sz="1500" b="1" spc="-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lạc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bộ </a:t>
            </a:r>
            <a:r>
              <a:rPr sz="1500" b="1" spc="-10" dirty="0">
                <a:latin typeface="Calibri"/>
                <a:cs typeface="Calibri"/>
              </a:rPr>
              <a:t>Truyền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thống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kháng</a:t>
            </a:r>
            <a:r>
              <a:rPr sz="1500" b="1" spc="-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chiến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Thành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phố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-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Khối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Vũ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trang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biệt </a:t>
            </a:r>
            <a:r>
              <a:rPr sz="1500" b="1" dirty="0">
                <a:latin typeface="Calibri"/>
                <a:cs typeface="Calibri"/>
              </a:rPr>
              <a:t>động</a:t>
            </a:r>
            <a:r>
              <a:rPr sz="1500" b="1" spc="1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Sài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Gòn</a:t>
            </a:r>
            <a:r>
              <a:rPr sz="1500" b="1" spc="1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-</a:t>
            </a:r>
            <a:r>
              <a:rPr sz="1500" b="1" spc="1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Gia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Định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giới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thiệu,</a:t>
            </a:r>
            <a:r>
              <a:rPr sz="1500" b="1" spc="1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tôi</a:t>
            </a:r>
            <a:r>
              <a:rPr sz="1500" b="1" spc="16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tìm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gặp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những </a:t>
            </a:r>
            <a:r>
              <a:rPr sz="1500" b="1" dirty="0">
                <a:latin typeface="Calibri"/>
                <a:cs typeface="Calibri"/>
              </a:rPr>
              <a:t>người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đã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trực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tiếp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tham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gia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đánh</a:t>
            </a:r>
            <a:r>
              <a:rPr sz="1500" b="1" spc="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trận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ngày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ấy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để</a:t>
            </a:r>
            <a:r>
              <a:rPr sz="1500" b="1" spc="20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được </a:t>
            </a:r>
            <a:r>
              <a:rPr sz="1500" b="1" dirty="0">
                <a:latin typeface="Calibri"/>
                <a:cs typeface="Calibri"/>
              </a:rPr>
              <a:t>nghe</a:t>
            </a:r>
            <a:r>
              <a:rPr sz="1500" b="1" spc="1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kể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lại;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cảm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động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về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1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người</a:t>
            </a:r>
            <a:r>
              <a:rPr sz="1500" b="1" spc="1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con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ưu</a:t>
            </a:r>
            <a:r>
              <a:rPr sz="1500" b="1" spc="18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tú</a:t>
            </a:r>
            <a:r>
              <a:rPr sz="1500" b="1" spc="18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của </a:t>
            </a:r>
            <a:r>
              <a:rPr sz="1500" b="1" dirty="0">
                <a:latin typeface="Calibri"/>
                <a:cs typeface="Calibri"/>
              </a:rPr>
              <a:t>Miền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Nam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Thành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Đồng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Tổ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Quốc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và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làm nên </a:t>
            </a:r>
            <a:r>
              <a:rPr sz="1500" b="1" spc="-10" dirty="0">
                <a:latin typeface="Calibri"/>
                <a:cs typeface="Calibri"/>
              </a:rPr>
              <a:t>những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03859" y="440436"/>
            <a:ext cx="4125595" cy="6972300"/>
            <a:chOff x="403859" y="440436"/>
            <a:chExt cx="4125595" cy="697230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3859" y="440436"/>
              <a:ext cx="4125467" cy="54498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8368" y="694944"/>
              <a:ext cx="3561587" cy="48859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9768" y="466089"/>
              <a:ext cx="4018915" cy="5342890"/>
            </a:xfrm>
            <a:custGeom>
              <a:avLst/>
              <a:gdLst/>
              <a:ahLst/>
              <a:cxnLst/>
              <a:rect l="l" t="t" r="r" b="b"/>
              <a:pathLst>
                <a:path w="4018915" h="5342890">
                  <a:moveTo>
                    <a:pt x="3835908" y="182880"/>
                  </a:moveTo>
                  <a:lnTo>
                    <a:pt x="182880" y="182880"/>
                  </a:lnTo>
                  <a:lnTo>
                    <a:pt x="182880" y="228600"/>
                  </a:lnTo>
                  <a:lnTo>
                    <a:pt x="182880" y="5114290"/>
                  </a:lnTo>
                  <a:lnTo>
                    <a:pt x="182880" y="5160010"/>
                  </a:lnTo>
                  <a:lnTo>
                    <a:pt x="3835908" y="5160010"/>
                  </a:lnTo>
                  <a:lnTo>
                    <a:pt x="3835908" y="5114798"/>
                  </a:lnTo>
                  <a:lnTo>
                    <a:pt x="3835908" y="5114290"/>
                  </a:lnTo>
                  <a:lnTo>
                    <a:pt x="3835908" y="228854"/>
                  </a:lnTo>
                  <a:lnTo>
                    <a:pt x="3790188" y="228854"/>
                  </a:lnTo>
                  <a:lnTo>
                    <a:pt x="3790188" y="5114290"/>
                  </a:lnTo>
                  <a:lnTo>
                    <a:pt x="228600" y="5114290"/>
                  </a:lnTo>
                  <a:lnTo>
                    <a:pt x="228600" y="228600"/>
                  </a:lnTo>
                  <a:lnTo>
                    <a:pt x="3835908" y="228600"/>
                  </a:lnTo>
                  <a:lnTo>
                    <a:pt x="3835908" y="182880"/>
                  </a:lnTo>
                  <a:close/>
                </a:path>
                <a:path w="4018915" h="5342890">
                  <a:moveTo>
                    <a:pt x="4018788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0" y="5205730"/>
                  </a:lnTo>
                  <a:lnTo>
                    <a:pt x="0" y="5342890"/>
                  </a:lnTo>
                  <a:lnTo>
                    <a:pt x="4018788" y="5342890"/>
                  </a:lnTo>
                  <a:lnTo>
                    <a:pt x="4018788" y="5206250"/>
                  </a:lnTo>
                  <a:lnTo>
                    <a:pt x="4018788" y="5205730"/>
                  </a:lnTo>
                  <a:lnTo>
                    <a:pt x="4018788" y="137414"/>
                  </a:lnTo>
                  <a:lnTo>
                    <a:pt x="3881628" y="137414"/>
                  </a:lnTo>
                  <a:lnTo>
                    <a:pt x="3881628" y="5205730"/>
                  </a:lnTo>
                  <a:lnTo>
                    <a:pt x="137160" y="5205730"/>
                  </a:lnTo>
                  <a:lnTo>
                    <a:pt x="137160" y="137160"/>
                  </a:lnTo>
                  <a:lnTo>
                    <a:pt x="4018788" y="137160"/>
                  </a:lnTo>
                  <a:lnTo>
                    <a:pt x="401878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2500" y="5961888"/>
              <a:ext cx="9525" cy="1447800"/>
            </a:xfrm>
            <a:custGeom>
              <a:avLst/>
              <a:gdLst/>
              <a:ahLst/>
              <a:cxnLst/>
              <a:rect l="l" t="t" r="r" b="b"/>
              <a:pathLst>
                <a:path w="9525" h="1447800">
                  <a:moveTo>
                    <a:pt x="0" y="0"/>
                  </a:moveTo>
                  <a:lnTo>
                    <a:pt x="9525" y="144780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099" y="6286500"/>
              <a:ext cx="2305050" cy="0"/>
            </a:xfrm>
            <a:custGeom>
              <a:avLst/>
              <a:gdLst/>
              <a:ahLst/>
              <a:cxnLst/>
              <a:rect l="l" t="t" r="r" b="b"/>
              <a:pathLst>
                <a:path w="2305050">
                  <a:moveTo>
                    <a:pt x="0" y="0"/>
                  </a:moveTo>
                  <a:lnTo>
                    <a:pt x="230505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53718" y="7143750"/>
              <a:ext cx="246887" cy="21031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553718" y="7143750"/>
              <a:ext cx="247015" cy="210820"/>
            </a:xfrm>
            <a:custGeom>
              <a:avLst/>
              <a:gdLst/>
              <a:ahLst/>
              <a:cxnLst/>
              <a:rect l="l" t="t" r="r" b="b"/>
              <a:pathLst>
                <a:path w="247014" h="210820">
                  <a:moveTo>
                    <a:pt x="0" y="105156"/>
                  </a:moveTo>
                  <a:lnTo>
                    <a:pt x="9697" y="64240"/>
                  </a:lnTo>
                  <a:lnTo>
                    <a:pt x="36147" y="30813"/>
                  </a:lnTo>
                  <a:lnTo>
                    <a:pt x="75384" y="8268"/>
                  </a:lnTo>
                  <a:lnTo>
                    <a:pt x="123443" y="0"/>
                  </a:lnTo>
                  <a:lnTo>
                    <a:pt x="171503" y="8268"/>
                  </a:lnTo>
                  <a:lnTo>
                    <a:pt x="210740" y="30813"/>
                  </a:lnTo>
                  <a:lnTo>
                    <a:pt x="237190" y="64240"/>
                  </a:lnTo>
                  <a:lnTo>
                    <a:pt x="246887" y="105156"/>
                  </a:lnTo>
                  <a:lnTo>
                    <a:pt x="237190" y="146071"/>
                  </a:lnTo>
                  <a:lnTo>
                    <a:pt x="210740" y="179498"/>
                  </a:lnTo>
                  <a:lnTo>
                    <a:pt x="171503" y="202043"/>
                  </a:lnTo>
                  <a:lnTo>
                    <a:pt x="123443" y="210312"/>
                  </a:lnTo>
                  <a:lnTo>
                    <a:pt x="75384" y="202043"/>
                  </a:lnTo>
                  <a:lnTo>
                    <a:pt x="36147" y="179498"/>
                  </a:lnTo>
                  <a:lnTo>
                    <a:pt x="9697" y="146071"/>
                  </a:lnTo>
                  <a:lnTo>
                    <a:pt x="0" y="105156"/>
                  </a:lnTo>
                  <a:close/>
                </a:path>
              </a:pathLst>
            </a:custGeom>
            <a:ln w="1981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8912" y="7534656"/>
            <a:ext cx="7066915" cy="2380615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18745" marR="109220" algn="just">
              <a:lnSpc>
                <a:spcPct val="109700"/>
              </a:lnSpc>
              <a:spcBef>
                <a:spcPts val="340"/>
              </a:spcBef>
            </a:pPr>
            <a:r>
              <a:rPr sz="1500" b="1" dirty="0">
                <a:latin typeface="Calibri"/>
                <a:cs typeface="Calibri"/>
              </a:rPr>
              <a:t>kỳ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tích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ngay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tại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Sài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Gòn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-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Thành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phố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Hồ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Chí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Minh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lịch</a:t>
            </a:r>
            <a:r>
              <a:rPr sz="1500" b="1" spc="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sử</a:t>
            </a:r>
            <a:r>
              <a:rPr sz="1500" b="1" spc="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này,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trong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năm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chống </a:t>
            </a:r>
            <a:r>
              <a:rPr sz="1500" b="1" dirty="0">
                <a:latin typeface="Calibri"/>
                <a:cs typeface="Calibri"/>
              </a:rPr>
              <a:t>Mỹ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xâm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lược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của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dân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tộc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ta.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,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nay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đang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ngồi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trước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mặt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tôi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là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nhữngnhân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chứng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lịch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sử, </a:t>
            </a:r>
            <a:r>
              <a:rPr sz="1500" b="1" dirty="0">
                <a:latin typeface="Calibri"/>
                <a:cs typeface="Calibri"/>
              </a:rPr>
              <a:t>của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một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thời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kỳ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oanh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liệt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trong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cuộc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kháng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chiến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chống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thực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dân,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đế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quốc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xâm</a:t>
            </a:r>
            <a:r>
              <a:rPr sz="1500" b="1" spc="6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lược. </a:t>
            </a:r>
            <a:r>
              <a:rPr sz="1500" b="1" dirty="0">
                <a:latin typeface="Calibri"/>
                <a:cs typeface="Calibri"/>
              </a:rPr>
              <a:t>Tôi được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gặp anh Tư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Chu,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tức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Đại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tá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Nguyễn Đức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Hùng người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trực</a:t>
            </a:r>
            <a:r>
              <a:rPr sz="1500" b="1" spc="-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tiếp chỉ</a:t>
            </a:r>
            <a:r>
              <a:rPr sz="1500" b="1" spc="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huy các </a:t>
            </a:r>
            <a:r>
              <a:rPr sz="1500" b="1" spc="-25" dirty="0">
                <a:latin typeface="Calibri"/>
                <a:cs typeface="Calibri"/>
              </a:rPr>
              <a:t>đội </a:t>
            </a:r>
            <a:r>
              <a:rPr sz="1500" b="1" dirty="0">
                <a:latin typeface="Calibri"/>
                <a:cs typeface="Calibri"/>
              </a:rPr>
              <a:t>Biệt</a:t>
            </a:r>
            <a:r>
              <a:rPr sz="1500" b="1" spc="-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động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Sài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Gòn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(nay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đã</a:t>
            </a:r>
            <a:r>
              <a:rPr sz="1500" b="1" spc="-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tám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mươi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tuổi),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góp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ý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giúp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đỡ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và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được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mượn</a:t>
            </a:r>
            <a:r>
              <a:rPr sz="1500" b="1" spc="-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tài</a:t>
            </a:r>
            <a:r>
              <a:rPr sz="1500" b="1" spc="-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liệu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lưu</a:t>
            </a:r>
            <a:r>
              <a:rPr sz="1500" b="1" spc="-55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trữ </a:t>
            </a:r>
            <a:r>
              <a:rPr sz="1500" b="1" dirty="0">
                <a:latin typeface="Calibri"/>
                <a:cs typeface="Calibri"/>
              </a:rPr>
              <a:t>ở</a:t>
            </a:r>
            <a:r>
              <a:rPr sz="1500" b="1" spc="-3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Ban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Khoa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học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Lịch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sử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-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Bộ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chỉ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huy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Quân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sự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Thành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phố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Hồ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Chí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Minh,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để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đối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chiếu,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cân </a:t>
            </a:r>
            <a:r>
              <a:rPr sz="1500" b="1" dirty="0">
                <a:latin typeface="Calibri"/>
                <a:cs typeface="Calibri"/>
              </a:rPr>
              <a:t>nhắc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làm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tư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liệu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chính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xác</a:t>
            </a:r>
            <a:r>
              <a:rPr sz="1500" b="1" spc="4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chân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thực.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Với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tâm</a:t>
            </a:r>
            <a:r>
              <a:rPr sz="1500" b="1" spc="5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nguyện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của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mình,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tôi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xin</a:t>
            </a:r>
            <a:r>
              <a:rPr sz="1500" b="1" spc="4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ghi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lại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để</a:t>
            </a:r>
            <a:r>
              <a:rPr sz="1500" b="1" spc="50" dirty="0">
                <a:latin typeface="Calibri"/>
                <a:cs typeface="Calibri"/>
              </a:rPr>
              <a:t> </a:t>
            </a:r>
            <a:r>
              <a:rPr sz="1500" b="1" spc="-25" dirty="0">
                <a:latin typeface="Calibri"/>
                <a:cs typeface="Calibri"/>
              </a:rPr>
              <a:t>cho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câu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chuyện</a:t>
            </a:r>
            <a:r>
              <a:rPr sz="1500" b="1" spc="8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chiến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đấu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dũng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cảm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đầy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kịch</a:t>
            </a:r>
            <a:r>
              <a:rPr sz="1500" b="1" spc="6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tính</a:t>
            </a:r>
            <a:r>
              <a:rPr sz="1500" b="1" spc="7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ấy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không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chìm</a:t>
            </a:r>
            <a:r>
              <a:rPr sz="1500" b="1" spc="9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trong</a:t>
            </a:r>
            <a:r>
              <a:rPr sz="1500" b="1" spc="8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quên</a:t>
            </a:r>
            <a:r>
              <a:rPr sz="1500" b="1" spc="70" dirty="0">
                <a:latin typeface="Calibri"/>
                <a:cs typeface="Calibri"/>
              </a:rPr>
              <a:t> </a:t>
            </a:r>
            <a:r>
              <a:rPr sz="1500" b="1" spc="-10" dirty="0">
                <a:latin typeface="Calibri"/>
                <a:cs typeface="Calibri"/>
              </a:rPr>
              <a:t>lãng, </a:t>
            </a:r>
            <a:r>
              <a:rPr sz="1500" b="1" dirty="0">
                <a:latin typeface="Calibri"/>
                <a:cs typeface="Calibri"/>
              </a:rPr>
              <a:t>để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cho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thế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hệ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sinh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ra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và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lớn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lên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trong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thời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bình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biết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được</a:t>
            </a:r>
            <a:r>
              <a:rPr sz="1500" b="1" spc="-1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có</a:t>
            </a:r>
            <a:r>
              <a:rPr sz="1500" b="1" spc="-3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những</a:t>
            </a:r>
            <a:r>
              <a:rPr sz="1500" b="1" spc="-2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con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người</a:t>
            </a:r>
            <a:r>
              <a:rPr sz="1500" b="1" spc="-20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đã</a:t>
            </a:r>
            <a:r>
              <a:rPr sz="1500" b="1" spc="-15" dirty="0">
                <a:latin typeface="Calibri"/>
                <a:cs typeface="Calibri"/>
              </a:rPr>
              <a:t> </a:t>
            </a:r>
            <a:r>
              <a:rPr sz="1500" b="1" spc="-20" dirty="0">
                <a:latin typeface="Calibri"/>
                <a:cs typeface="Calibri"/>
              </a:rPr>
              <a:t>sống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6417" y="86360"/>
            <a:ext cx="46412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06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Thư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mục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chuyên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đề:</a:t>
            </a:r>
            <a:r>
              <a:rPr sz="1400" b="1" spc="29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“Quân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Đội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Nhân</a:t>
            </a:r>
            <a:r>
              <a:rPr sz="1400" b="1" spc="-2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Dân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Việt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Nam</a:t>
            </a:r>
            <a:r>
              <a:rPr sz="1400" b="1" spc="-10" dirty="0">
                <a:latin typeface="Calibri"/>
                <a:cs typeface="Calibri"/>
              </a:rPr>
              <a:t> 22-</a:t>
            </a:r>
            <a:r>
              <a:rPr sz="1400" b="1" spc="-25" dirty="0">
                <a:latin typeface="Calibri"/>
                <a:cs typeface="Calibri"/>
              </a:rPr>
              <a:t>12”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140" y="5782063"/>
            <a:ext cx="2428240" cy="1894839"/>
            <a:chOff x="358140" y="5782063"/>
            <a:chExt cx="2428240" cy="189483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8140" y="5782063"/>
              <a:ext cx="2427732" cy="189431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3484" y="5867400"/>
              <a:ext cx="2257425" cy="1724025"/>
            </a:xfrm>
            <a:custGeom>
              <a:avLst/>
              <a:gdLst/>
              <a:ahLst/>
              <a:cxnLst/>
              <a:rect l="l" t="t" r="r" b="b"/>
              <a:pathLst>
                <a:path w="2257425" h="1724025">
                  <a:moveTo>
                    <a:pt x="2257043" y="0"/>
                  </a:moveTo>
                  <a:lnTo>
                    <a:pt x="0" y="0"/>
                  </a:lnTo>
                  <a:lnTo>
                    <a:pt x="0" y="1723644"/>
                  </a:lnTo>
                  <a:lnTo>
                    <a:pt x="2257043" y="1723644"/>
                  </a:lnTo>
                  <a:lnTo>
                    <a:pt x="22570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3484" y="5867400"/>
              <a:ext cx="2257425" cy="1724025"/>
            </a:xfrm>
            <a:custGeom>
              <a:avLst/>
              <a:gdLst/>
              <a:ahLst/>
              <a:cxnLst/>
              <a:rect l="l" t="t" r="r" b="b"/>
              <a:pathLst>
                <a:path w="2257425" h="1724025">
                  <a:moveTo>
                    <a:pt x="0" y="1723644"/>
                  </a:moveTo>
                  <a:lnTo>
                    <a:pt x="2257043" y="1723644"/>
                  </a:lnTo>
                  <a:lnTo>
                    <a:pt x="2257043" y="0"/>
                  </a:lnTo>
                  <a:lnTo>
                    <a:pt x="0" y="0"/>
                  </a:lnTo>
                  <a:lnTo>
                    <a:pt x="0" y="1723644"/>
                  </a:lnTo>
                  <a:close/>
                </a:path>
              </a:pathLst>
            </a:custGeom>
            <a:ln w="57912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776" y="5940552"/>
              <a:ext cx="489204" cy="2057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70788" y="5896355"/>
            <a:ext cx="1701164" cy="3327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50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5"/>
              </a:spcBef>
            </a:pPr>
            <a:r>
              <a:rPr sz="800" b="1" dirty="0">
                <a:latin typeface="Arial"/>
                <a:cs typeface="Arial"/>
              </a:rPr>
              <a:t>NGUYỄN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MINH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CHÂU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776" y="6047232"/>
            <a:ext cx="434340" cy="23926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2440" y="5911062"/>
            <a:ext cx="471170" cy="30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41605" indent="22860">
              <a:lnSpc>
                <a:spcPct val="114999"/>
              </a:lnSpc>
              <a:spcBef>
                <a:spcPts val="100"/>
              </a:spcBef>
            </a:pPr>
            <a:r>
              <a:rPr sz="800" spc="-25" dirty="0">
                <a:latin typeface="Calibri"/>
                <a:cs typeface="Calibri"/>
              </a:rPr>
              <a:t>STK</a:t>
            </a:r>
            <a:r>
              <a:rPr sz="800" spc="2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1257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440" y="7257668"/>
            <a:ext cx="47117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NG527M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0788" y="6314313"/>
            <a:ext cx="1701164" cy="117729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0165" marR="217170" indent="228600">
              <a:lnSpc>
                <a:spcPts val="910"/>
              </a:lnSpc>
              <a:spcBef>
                <a:spcPts val="175"/>
              </a:spcBef>
            </a:pPr>
            <a:r>
              <a:rPr sz="800" dirty="0">
                <a:latin typeface="Arial"/>
                <a:cs typeface="Arial"/>
              </a:rPr>
              <a:t>Truyện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ngắn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Nguyễn</a:t>
            </a:r>
            <a:r>
              <a:rPr sz="800" spc="-20" dirty="0">
                <a:latin typeface="Arial"/>
                <a:cs typeface="Arial"/>
              </a:rPr>
              <a:t> Minh </a:t>
            </a:r>
            <a:r>
              <a:rPr sz="800" dirty="0">
                <a:latin typeface="Arial"/>
                <a:cs typeface="Arial"/>
              </a:rPr>
              <a:t>Châu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/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NGUYỄN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MINH</a:t>
            </a:r>
            <a:endParaRPr sz="800">
              <a:latin typeface="Arial"/>
              <a:cs typeface="Arial"/>
            </a:endParaRPr>
          </a:p>
          <a:p>
            <a:pPr marL="50165" marR="117475">
              <a:lnSpc>
                <a:spcPts val="919"/>
              </a:lnSpc>
              <a:spcBef>
                <a:spcPts val="5"/>
              </a:spcBef>
            </a:pPr>
            <a:r>
              <a:rPr sz="800" dirty="0">
                <a:latin typeface="Arial"/>
                <a:cs typeface="Arial"/>
              </a:rPr>
              <a:t>CHÂU.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ĐỒNG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NAI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ĐỒNG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NAI, </a:t>
            </a:r>
            <a:r>
              <a:rPr sz="800" dirty="0">
                <a:latin typeface="Arial"/>
                <a:cs typeface="Arial"/>
              </a:rPr>
              <a:t>2001.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178tr.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;</a:t>
            </a:r>
            <a:r>
              <a:rPr sz="800" spc="-10" dirty="0">
                <a:latin typeface="Arial"/>
                <a:cs typeface="Arial"/>
              </a:rPr>
              <a:t> 13*19cm.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>
              <a:latin typeface="Arial"/>
              <a:cs typeface="Arial"/>
            </a:endParaRPr>
          </a:p>
          <a:p>
            <a:pPr marL="50165">
              <a:lnSpc>
                <a:spcPts val="955"/>
              </a:lnSpc>
              <a:spcBef>
                <a:spcPts val="735"/>
              </a:spcBef>
            </a:pPr>
            <a:r>
              <a:rPr sz="800" dirty="0">
                <a:latin typeface="Arial"/>
                <a:cs typeface="Arial"/>
              </a:rPr>
              <a:t>Giá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tiền: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12000đ</a:t>
            </a:r>
            <a:endParaRPr sz="800">
              <a:latin typeface="Arial"/>
              <a:cs typeface="Arial"/>
            </a:endParaRPr>
          </a:p>
          <a:p>
            <a:pPr marL="629285" algn="ctr">
              <a:lnSpc>
                <a:spcPts val="955"/>
              </a:lnSpc>
            </a:pPr>
            <a:r>
              <a:rPr sz="800" b="1" spc="-25" dirty="0">
                <a:latin typeface="Calibri"/>
                <a:cs typeface="Calibri"/>
              </a:rPr>
              <a:t>V23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Calibri"/>
              <a:cs typeface="Calibri"/>
            </a:endParaRPr>
          </a:p>
          <a:p>
            <a:pPr marL="671195" algn="ctr">
              <a:lnSpc>
                <a:spcPct val="100000"/>
              </a:lnSpc>
            </a:pPr>
            <a:r>
              <a:rPr sz="700" b="1" dirty="0">
                <a:latin typeface="Arial"/>
                <a:cs typeface="Arial"/>
              </a:rPr>
              <a:t>NG527M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+</a:t>
            </a:r>
            <a:r>
              <a:rPr sz="700" b="1" spc="-10" dirty="0">
                <a:latin typeface="Arial"/>
                <a:cs typeface="Arial"/>
              </a:rPr>
              <a:t> Tr527ng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4671" y="464819"/>
            <a:ext cx="2875915" cy="5270500"/>
          </a:xfrm>
          <a:prstGeom prst="rect">
            <a:avLst/>
          </a:prstGeom>
          <a:ln w="57911">
            <a:solidFill>
              <a:srgbClr val="A9D18E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836930" marR="734060" indent="-94615">
              <a:lnSpc>
                <a:spcPct val="102099"/>
              </a:lnSpc>
              <a:spcBef>
                <a:spcPts val="430"/>
              </a:spcBef>
            </a:pPr>
            <a:r>
              <a:rPr sz="1600" dirty="0">
                <a:solidFill>
                  <a:srgbClr val="6FAC46"/>
                </a:solidFill>
                <a:latin typeface="Times New Roman"/>
                <a:cs typeface="Times New Roman"/>
              </a:rPr>
              <a:t>“</a:t>
            </a:r>
            <a:r>
              <a:rPr sz="2000" b="1" i="1" dirty="0">
                <a:solidFill>
                  <a:srgbClr val="843B0A"/>
                </a:solidFill>
                <a:latin typeface="Calibri"/>
                <a:cs typeface="Calibri"/>
              </a:rPr>
              <a:t>Mảnh</a:t>
            </a:r>
            <a:r>
              <a:rPr sz="2000" b="1" i="1" spc="-20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843B0A"/>
                </a:solidFill>
                <a:latin typeface="Calibri"/>
                <a:cs typeface="Calibri"/>
              </a:rPr>
              <a:t>Trăng </a:t>
            </a:r>
            <a:r>
              <a:rPr sz="2000" b="1" i="1" dirty="0">
                <a:solidFill>
                  <a:srgbClr val="843B0A"/>
                </a:solidFill>
                <a:latin typeface="Calibri"/>
                <a:cs typeface="Calibri"/>
              </a:rPr>
              <a:t>Cuối</a:t>
            </a:r>
            <a:r>
              <a:rPr sz="2000" b="1" i="1" spc="-5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843B0A"/>
                </a:solidFill>
                <a:latin typeface="Calibri"/>
                <a:cs typeface="Calibri"/>
              </a:rPr>
              <a:t>Rừng”</a:t>
            </a:r>
            <a:endParaRPr sz="2000">
              <a:latin typeface="Calibri"/>
              <a:cs typeface="Calibri"/>
            </a:endParaRPr>
          </a:p>
          <a:p>
            <a:pPr marL="119380" marR="109855" indent="50165" algn="just">
              <a:lnSpc>
                <a:spcPct val="98500"/>
              </a:lnSpc>
              <a:spcBef>
                <a:spcPts val="105"/>
              </a:spcBef>
              <a:tabLst>
                <a:tab pos="2490470" algn="l"/>
              </a:tabLst>
            </a:pP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Tiêu</a:t>
            </a:r>
            <a:r>
              <a:rPr sz="1600" b="1" spc="-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biểu</a:t>
            </a:r>
            <a:r>
              <a:rPr sz="1600" b="1" spc="-9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cho</a:t>
            </a:r>
            <a:r>
              <a:rPr sz="1600" b="1" spc="-7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những</a:t>
            </a:r>
            <a:r>
              <a:rPr sz="1600" b="1" spc="-9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đặc</a:t>
            </a:r>
            <a:r>
              <a:rPr sz="1600" b="1" spc="-9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điểm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bút</a:t>
            </a:r>
            <a:r>
              <a:rPr sz="1600" b="1" spc="3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pháp</a:t>
            </a:r>
            <a:r>
              <a:rPr sz="1600" b="1" spc="3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của</a:t>
            </a:r>
            <a:r>
              <a:rPr sz="1600" b="1" spc="3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nhà</a:t>
            </a:r>
            <a:r>
              <a:rPr sz="1600" b="1" spc="3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văn</a:t>
            </a:r>
            <a:r>
              <a:rPr sz="1600" b="1" spc="3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trong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giai</a:t>
            </a:r>
            <a:r>
              <a:rPr sz="1600" b="1" spc="21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đoạn</a:t>
            </a:r>
            <a:r>
              <a:rPr sz="1600" b="1" spc="2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trước</a:t>
            </a:r>
            <a:r>
              <a:rPr sz="1600" b="1" spc="2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năm</a:t>
            </a:r>
            <a:r>
              <a:rPr sz="1600" b="1" spc="20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1975</a:t>
            </a:r>
            <a:r>
              <a:rPr sz="1600" b="1" spc="2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và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mang</a:t>
            </a:r>
            <a:r>
              <a:rPr sz="1600" b="1" spc="20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những</a:t>
            </a:r>
            <a:r>
              <a:rPr sz="1600" b="1" spc="20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đặc</a:t>
            </a:r>
            <a:r>
              <a:rPr sz="1600" b="1" spc="21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điểm</a:t>
            </a:r>
            <a:r>
              <a:rPr sz="1600" b="1" spc="1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chung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của</a:t>
            </a:r>
            <a:r>
              <a:rPr sz="1600" b="1" spc="110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Văn</a:t>
            </a:r>
            <a:r>
              <a:rPr sz="1600" b="1" spc="110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học</a:t>
            </a:r>
            <a:r>
              <a:rPr sz="1600" b="1" spc="105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giai</a:t>
            </a:r>
            <a:r>
              <a:rPr sz="1600" b="1" spc="110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đoạn</a:t>
            </a:r>
            <a:r>
              <a:rPr sz="1600" b="1" spc="110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ấy.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Với</a:t>
            </a:r>
            <a:r>
              <a:rPr sz="1600" b="1" spc="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chủ</a:t>
            </a:r>
            <a:r>
              <a:rPr sz="1600" b="1" spc="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đề:</a:t>
            </a:r>
            <a:r>
              <a:rPr sz="1600" b="1" spc="1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vẻ</a:t>
            </a:r>
            <a:r>
              <a:rPr sz="1600" b="1" spc="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đẹp</a:t>
            </a:r>
            <a:r>
              <a:rPr sz="1600" b="1" spc="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tiềm</a:t>
            </a:r>
            <a:r>
              <a:rPr sz="1600" b="1" spc="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tàng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như</a:t>
            </a:r>
            <a:r>
              <a:rPr sz="1600" b="1" spc="3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những</a:t>
            </a:r>
            <a:r>
              <a:rPr sz="1600" b="1" spc="3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hạt</a:t>
            </a:r>
            <a:r>
              <a:rPr sz="1600" b="1" spc="39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ngọc</a:t>
            </a:r>
            <a:r>
              <a:rPr sz="1600" b="1" spc="3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còn</a:t>
            </a:r>
            <a:r>
              <a:rPr sz="1600" b="1" spc="3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ẩn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giấu</a:t>
            </a:r>
            <a:r>
              <a:rPr sz="1600" b="1" spc="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trong</a:t>
            </a:r>
            <a:r>
              <a:rPr sz="1600" b="1" spc="7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tâm</a:t>
            </a:r>
            <a:r>
              <a:rPr sz="1600" b="1" spc="6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hồn</a:t>
            </a:r>
            <a:r>
              <a:rPr sz="1600" b="1" spc="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con</a:t>
            </a:r>
            <a:r>
              <a:rPr sz="1600" b="1" spc="7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người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Việt</a:t>
            </a:r>
            <a:r>
              <a:rPr sz="1600" b="1" spc="1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Nam</a:t>
            </a:r>
            <a:r>
              <a:rPr sz="1600" b="1" spc="1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ở</a:t>
            </a:r>
            <a:r>
              <a:rPr sz="1600" b="1" spc="1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thời</a:t>
            </a:r>
            <a:r>
              <a:rPr sz="1600" b="1" spc="1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kì</a:t>
            </a:r>
            <a:r>
              <a:rPr sz="1600" b="1" spc="1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chống</a:t>
            </a:r>
            <a:r>
              <a:rPr sz="1600" b="1" spc="17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Mĩ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mà</a:t>
            </a:r>
            <a:r>
              <a:rPr sz="1600" b="1" spc="2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nhà</a:t>
            </a:r>
            <a:r>
              <a:rPr sz="1600" b="1" spc="2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Văn</a:t>
            </a:r>
            <a:r>
              <a:rPr sz="1600" b="1" spc="229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đang</a:t>
            </a:r>
            <a:r>
              <a:rPr sz="1600" b="1" spc="229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khao</a:t>
            </a:r>
            <a:r>
              <a:rPr sz="1600" b="1" spc="2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khát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tìm</a:t>
            </a:r>
            <a:r>
              <a:rPr sz="1600" b="1" spc="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kiếm</a:t>
            </a:r>
            <a:r>
              <a:rPr sz="1600" b="1" spc="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và</a:t>
            </a:r>
            <a:r>
              <a:rPr sz="1600" b="1" spc="5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có</a:t>
            </a:r>
            <a:r>
              <a:rPr sz="1600" b="1" spc="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lúc</a:t>
            </a:r>
            <a:r>
              <a:rPr sz="1600" b="1" spc="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đã</a:t>
            </a:r>
            <a:r>
              <a:rPr sz="1600" b="1" spc="5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nhận</a:t>
            </a:r>
            <a:r>
              <a:rPr sz="1600" b="1" spc="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ra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cái</a:t>
            </a:r>
            <a:r>
              <a:rPr sz="1600" b="1" spc="-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ánh</a:t>
            </a:r>
            <a:r>
              <a:rPr sz="1600" b="1" spc="-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sáng</a:t>
            </a:r>
            <a:r>
              <a:rPr sz="1600" b="1" spc="-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trong</a:t>
            </a:r>
            <a:r>
              <a:rPr sz="1600" b="1" spc="-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trẻo</a:t>
            </a:r>
            <a:r>
              <a:rPr sz="1600" b="1" spc="-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rạng</a:t>
            </a:r>
            <a:r>
              <a:rPr sz="1600" b="1" spc="-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rỡ của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	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nó.</a:t>
            </a:r>
            <a:endParaRPr sz="1600">
              <a:latin typeface="Times New Roman"/>
              <a:cs typeface="Times New Roman"/>
            </a:endParaRPr>
          </a:p>
          <a:p>
            <a:pPr marL="119380" marR="111125" indent="77470" algn="just">
              <a:lnSpc>
                <a:spcPct val="98400"/>
              </a:lnSpc>
              <a:spcBef>
                <a:spcPts val="10"/>
              </a:spcBef>
            </a:pP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-</a:t>
            </a:r>
            <a:r>
              <a:rPr sz="1600" b="1" spc="1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Giàu</a:t>
            </a:r>
            <a:r>
              <a:rPr sz="1600" b="1" spc="1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tính</a:t>
            </a:r>
            <a:r>
              <a:rPr sz="1600" b="1" spc="1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biểu</a:t>
            </a:r>
            <a:r>
              <a:rPr sz="1600" b="1" spc="1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tượng</a:t>
            </a:r>
            <a:r>
              <a:rPr sz="1600" b="1" spc="19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,</a:t>
            </a:r>
            <a:r>
              <a:rPr sz="1600" b="1" spc="1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đặc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biệt</a:t>
            </a:r>
            <a:r>
              <a:rPr sz="1600" b="1" spc="19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ở</a:t>
            </a:r>
            <a:r>
              <a:rPr sz="1600" b="1" spc="21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đây</a:t>
            </a:r>
            <a:r>
              <a:rPr sz="1600" b="1" spc="1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Mảnh</a:t>
            </a:r>
            <a:r>
              <a:rPr sz="1600" b="1" spc="204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Trăng</a:t>
            </a:r>
            <a:r>
              <a:rPr sz="1600" b="1" spc="1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Cuối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Rừng</a:t>
            </a:r>
            <a:r>
              <a:rPr sz="1600" b="1" spc="4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gợi</a:t>
            </a:r>
            <a:r>
              <a:rPr sz="1600" b="1" spc="4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lên</a:t>
            </a:r>
            <a:r>
              <a:rPr sz="1600" b="1" spc="4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một</a:t>
            </a:r>
            <a:r>
              <a:rPr sz="1600" b="1" spc="434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cái</a:t>
            </a:r>
            <a:r>
              <a:rPr sz="1600" b="1" spc="4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gì</a:t>
            </a:r>
            <a:r>
              <a:rPr sz="1600" b="1" spc="45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đó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chập</a:t>
            </a:r>
            <a:r>
              <a:rPr sz="1600" b="1" spc="-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chờn</a:t>
            </a:r>
            <a:r>
              <a:rPr sz="1600" b="1" spc="-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ẩn</a:t>
            </a:r>
            <a:r>
              <a:rPr sz="1600" b="1" spc="-8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hiện,</a:t>
            </a:r>
            <a:r>
              <a:rPr sz="1600" b="1" spc="-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gần</a:t>
            </a:r>
            <a:r>
              <a:rPr sz="1600" b="1" spc="-8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đấy</a:t>
            </a:r>
            <a:r>
              <a:rPr sz="1600" b="1" spc="-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mà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lại</a:t>
            </a:r>
            <a:r>
              <a:rPr sz="1600" b="1" spc="100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xa</a:t>
            </a:r>
            <a:r>
              <a:rPr sz="1600" b="1" spc="105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vời</a:t>
            </a:r>
            <a:r>
              <a:rPr sz="1600" b="1" spc="465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,</a:t>
            </a:r>
            <a:r>
              <a:rPr sz="1600" b="1" spc="105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sự</a:t>
            </a:r>
            <a:r>
              <a:rPr sz="1600" b="1" spc="59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khao</a:t>
            </a:r>
            <a:r>
              <a:rPr sz="1600" b="1" spc="105" dirty="0">
                <a:solidFill>
                  <a:srgbClr val="6FAC46"/>
                </a:solidFill>
                <a:latin typeface="Times New Roman"/>
                <a:cs typeface="Times New Roman"/>
              </a:rPr>
              <a:t>  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khát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59023" y="5861303"/>
            <a:ext cx="4593590" cy="1742439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120650" marR="111125" algn="just">
              <a:lnSpc>
                <a:spcPct val="98400"/>
              </a:lnSpc>
              <a:spcBef>
                <a:spcPts val="560"/>
              </a:spcBef>
            </a:pP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kiếm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tìm.</a:t>
            </a:r>
            <a:r>
              <a:rPr sz="1600" b="1" spc="1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tâm</a:t>
            </a:r>
            <a:r>
              <a:rPr sz="1600" b="1" spc="1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hồn</a:t>
            </a:r>
            <a:r>
              <a:rPr sz="1600" b="1" spc="1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Nhân</a:t>
            </a:r>
            <a:r>
              <a:rPr sz="1600" b="1" spc="1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vật</a:t>
            </a:r>
            <a:r>
              <a:rPr sz="1600" b="1" spc="1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chính</a:t>
            </a:r>
            <a:r>
              <a:rPr sz="1600" b="1" spc="1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của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truyện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là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Nguyệt</a:t>
            </a:r>
            <a:r>
              <a:rPr sz="1600" b="1" spc="-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cũng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chính</a:t>
            </a:r>
            <a:r>
              <a:rPr sz="1600" b="1" spc="-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là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Mảnh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Trăng</a:t>
            </a:r>
            <a:r>
              <a:rPr sz="1600" b="1" spc="-1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Cuối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Rừng.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Vẻ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đẹp</a:t>
            </a:r>
            <a:r>
              <a:rPr sz="1600" b="1" spc="5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và</a:t>
            </a:r>
            <a:r>
              <a:rPr sz="1600" b="1" spc="6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phẩm</a:t>
            </a:r>
            <a:r>
              <a:rPr sz="1600" b="1" spc="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chất</a:t>
            </a:r>
            <a:r>
              <a:rPr sz="1600" b="1" spc="41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cao</a:t>
            </a:r>
            <a:r>
              <a:rPr sz="1600" b="1" spc="6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quý</a:t>
            </a:r>
            <a:r>
              <a:rPr sz="1600" b="1" spc="5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của</a:t>
            </a:r>
            <a:r>
              <a:rPr sz="1600" b="1" spc="6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cô</a:t>
            </a:r>
            <a:r>
              <a:rPr sz="1600" b="1" spc="7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công</a:t>
            </a:r>
            <a:r>
              <a:rPr sz="1600" b="1" spc="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nhân</a:t>
            </a:r>
            <a:r>
              <a:rPr sz="1600" b="1" spc="6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đội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giao</a:t>
            </a:r>
            <a:r>
              <a:rPr sz="1600" b="1" spc="1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thông</a:t>
            </a:r>
            <a:r>
              <a:rPr sz="1600" b="1" spc="1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nơi</a:t>
            </a:r>
            <a:r>
              <a:rPr sz="1600" b="1" spc="1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rừng</a:t>
            </a:r>
            <a:r>
              <a:rPr sz="1600" b="1" spc="1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sâu</a:t>
            </a:r>
            <a:r>
              <a:rPr sz="1600" b="1" spc="1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cũng</a:t>
            </a:r>
            <a:r>
              <a:rPr sz="1600" b="1" spc="1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đâu</a:t>
            </a:r>
            <a:r>
              <a:rPr sz="1600" b="1" spc="1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phải</a:t>
            </a:r>
            <a:r>
              <a:rPr sz="1600" b="1" spc="1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nhận</a:t>
            </a:r>
            <a:r>
              <a:rPr sz="1600" b="1" spc="1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ra?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Nhìn</a:t>
            </a:r>
            <a:r>
              <a:rPr sz="1600" b="1" spc="1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rộng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ra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hình</a:t>
            </a:r>
            <a:r>
              <a:rPr sz="1600" b="1" spc="14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ảnh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Mảnh</a:t>
            </a:r>
            <a:r>
              <a:rPr sz="1600" b="1" spc="1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Trăng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Cuối</a:t>
            </a:r>
            <a:r>
              <a:rPr sz="1600" b="1" spc="1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Rừng(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tên</a:t>
            </a:r>
            <a:r>
              <a:rPr sz="1600" b="1" spc="-4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truyện)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cũng</a:t>
            </a:r>
            <a:r>
              <a:rPr sz="1600" b="1" spc="-1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gợi</a:t>
            </a:r>
            <a:r>
              <a:rPr sz="1600" b="1" spc="-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lên</a:t>
            </a:r>
            <a:r>
              <a:rPr sz="1600" b="1" spc="-3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chủ</a:t>
            </a:r>
            <a:r>
              <a:rPr sz="1600" b="1" spc="-25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đề</a:t>
            </a:r>
            <a:r>
              <a:rPr sz="1600" b="1" spc="-2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6FAC46"/>
                </a:solidFill>
                <a:latin typeface="Times New Roman"/>
                <a:cs typeface="Times New Roman"/>
              </a:rPr>
              <a:t>tác</a:t>
            </a:r>
            <a:r>
              <a:rPr sz="1600" b="1" spc="-30" dirty="0">
                <a:solidFill>
                  <a:srgbClr val="6FAC46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6FAC46"/>
                </a:solidFill>
                <a:latin typeface="Times New Roman"/>
                <a:cs typeface="Times New Roman"/>
              </a:rPr>
              <a:t>phẩm.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9955" y="7714486"/>
            <a:ext cx="7066915" cy="2268220"/>
          </a:xfrm>
          <a:prstGeom prst="rect">
            <a:avLst/>
          </a:prstGeom>
          <a:ln w="57911">
            <a:solidFill>
              <a:srgbClr val="92D05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18745" marR="110489" algn="just">
              <a:lnSpc>
                <a:spcPct val="109800"/>
              </a:lnSpc>
              <a:spcBef>
                <a:spcPts val="300"/>
              </a:spcBef>
            </a:pP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Người</a:t>
            </a:r>
            <a:r>
              <a:rPr sz="1800" b="1" i="1" spc="-80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đàn</a:t>
            </a:r>
            <a:r>
              <a:rPr sz="1800" b="1" i="1" spc="-55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bà</a:t>
            </a:r>
            <a:r>
              <a:rPr sz="1800" b="1" i="1" spc="-50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trên</a:t>
            </a:r>
            <a:r>
              <a:rPr sz="1800" b="1" i="1" spc="-55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chuyến</a:t>
            </a:r>
            <a:r>
              <a:rPr sz="1800" b="1" i="1" spc="-55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tàu</a:t>
            </a:r>
            <a:r>
              <a:rPr sz="1800" b="1" i="1" spc="-50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843B0A"/>
                </a:solidFill>
                <a:latin typeface="Calibri"/>
                <a:cs typeface="Calibri"/>
              </a:rPr>
              <a:t>tốc</a:t>
            </a:r>
            <a:r>
              <a:rPr sz="1800" b="1" i="1" spc="-50" dirty="0">
                <a:solidFill>
                  <a:srgbClr val="843B0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843B0A"/>
                </a:solidFill>
                <a:latin typeface="Calibri"/>
                <a:cs typeface="Calibri"/>
              </a:rPr>
              <a:t>hành</a:t>
            </a:r>
            <a:r>
              <a:rPr sz="1800" b="1" i="1" spc="-10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r>
              <a:rPr sz="1800" b="1" i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là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câu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chuyện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về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người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đàn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bà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tên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Quỳ,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với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những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kỷ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niệm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thời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chiến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tranh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cùng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người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yêu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của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cô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là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anh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trung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đoàn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trưởng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Hòa.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Hòa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hy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sinh,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Quỳ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luôn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dằn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dặt,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khổ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đau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và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rồi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cô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lấy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Ph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(bạn cũ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của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Hòa)</a:t>
            </a:r>
            <a:r>
              <a:rPr sz="16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làm</a:t>
            </a:r>
            <a:r>
              <a:rPr sz="1600" b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chồng.</a:t>
            </a:r>
            <a:r>
              <a:rPr sz="16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Rồi</a:t>
            </a:r>
            <a:r>
              <a:rPr sz="16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tai</a:t>
            </a:r>
            <a:r>
              <a:rPr sz="16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họa</a:t>
            </a:r>
            <a:r>
              <a:rPr sz="16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rơi</a:t>
            </a:r>
            <a:r>
              <a:rPr sz="16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xuống,</a:t>
            </a:r>
            <a:r>
              <a:rPr sz="16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Ph</a:t>
            </a:r>
            <a:r>
              <a:rPr sz="16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bị</a:t>
            </a:r>
            <a:r>
              <a:rPr sz="16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đi</a:t>
            </a:r>
            <a:r>
              <a:rPr sz="1600" b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tù.</a:t>
            </a:r>
            <a:r>
              <a:rPr sz="1600" b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Quỳ</a:t>
            </a:r>
            <a:r>
              <a:rPr sz="16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luôn</a:t>
            </a:r>
            <a:r>
              <a:rPr sz="16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sống</a:t>
            </a:r>
            <a:r>
              <a:rPr sz="1600" b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trong</a:t>
            </a:r>
            <a:r>
              <a:rPr sz="1600" b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những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mộng</a:t>
            </a:r>
            <a:r>
              <a:rPr sz="16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tưởng.</a:t>
            </a:r>
            <a:r>
              <a:rPr sz="1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Người</a:t>
            </a:r>
            <a:r>
              <a:rPr sz="1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ta</a:t>
            </a:r>
            <a:r>
              <a:rPr sz="16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đưa</a:t>
            </a:r>
            <a:r>
              <a:rPr sz="1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cô</a:t>
            </a:r>
            <a:r>
              <a:rPr sz="1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vào</a:t>
            </a:r>
            <a:r>
              <a:rPr sz="16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bệnh</a:t>
            </a:r>
            <a:r>
              <a:rPr sz="1600" b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viện</a:t>
            </a:r>
            <a:r>
              <a:rPr sz="16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tâm</a:t>
            </a:r>
            <a:r>
              <a:rPr sz="16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thần.</a:t>
            </a:r>
            <a:r>
              <a:rPr sz="1600" b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Hòa</a:t>
            </a:r>
            <a:r>
              <a:rPr sz="16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bình</a:t>
            </a:r>
            <a:r>
              <a:rPr sz="1600" b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đã</a:t>
            </a:r>
            <a:r>
              <a:rPr sz="16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không</a:t>
            </a:r>
            <a:r>
              <a:rPr sz="16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thể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làm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lành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hết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những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vết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thương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ở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trong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cô.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Có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lẽ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vì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thế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cô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luôn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phải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sống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cô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đơn,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phiêu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du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cùng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hoài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niệm.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Sự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khắc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nghiệt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của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chiến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tranh</a:t>
            </a:r>
            <a:r>
              <a:rPr sz="16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đã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dấu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lên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cuộc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đời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của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mỗi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thân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phận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người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bé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nhỏ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19100" y="448309"/>
            <a:ext cx="4090670" cy="7120255"/>
            <a:chOff x="419100" y="448309"/>
            <a:chExt cx="4090670" cy="7120255"/>
          </a:xfrm>
        </p:grpSpPr>
        <p:sp>
          <p:nvSpPr>
            <p:cNvPr id="17" name="object 17"/>
            <p:cNvSpPr/>
            <p:nvPr/>
          </p:nvSpPr>
          <p:spPr>
            <a:xfrm>
              <a:off x="512064" y="6091427"/>
              <a:ext cx="345440" cy="0"/>
            </a:xfrm>
            <a:custGeom>
              <a:avLst/>
              <a:gdLst/>
              <a:ahLst/>
              <a:cxnLst/>
              <a:rect l="l" t="t" r="r" b="b"/>
              <a:pathLst>
                <a:path w="345440">
                  <a:moveTo>
                    <a:pt x="0" y="0"/>
                  </a:moveTo>
                  <a:lnTo>
                    <a:pt x="34543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9100" y="5876544"/>
              <a:ext cx="2305050" cy="1685925"/>
            </a:xfrm>
            <a:custGeom>
              <a:avLst/>
              <a:gdLst/>
              <a:ahLst/>
              <a:cxnLst/>
              <a:rect l="l" t="t" r="r" b="b"/>
              <a:pathLst>
                <a:path w="2305050" h="1685925">
                  <a:moveTo>
                    <a:pt x="530352" y="0"/>
                  </a:moveTo>
                  <a:lnTo>
                    <a:pt x="545591" y="1685924"/>
                  </a:lnTo>
                </a:path>
                <a:path w="2305050" h="1685925">
                  <a:moveTo>
                    <a:pt x="0" y="358139"/>
                  </a:moveTo>
                  <a:lnTo>
                    <a:pt x="2305050" y="358139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0" y="7208519"/>
              <a:ext cx="239268" cy="24841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96211" y="7325867"/>
              <a:ext cx="876935" cy="5080"/>
            </a:xfrm>
            <a:custGeom>
              <a:avLst/>
              <a:gdLst/>
              <a:ahLst/>
              <a:cxnLst/>
              <a:rect l="l" t="t" r="r" b="b"/>
              <a:pathLst>
                <a:path w="876935" h="5079">
                  <a:moveTo>
                    <a:pt x="0" y="5079"/>
                  </a:moveTo>
                  <a:lnTo>
                    <a:pt x="876935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2816" y="448309"/>
              <a:ext cx="4076700" cy="5313680"/>
            </a:xfrm>
            <a:custGeom>
              <a:avLst/>
              <a:gdLst/>
              <a:ahLst/>
              <a:cxnLst/>
              <a:rect l="l" t="t" r="r" b="b"/>
              <a:pathLst>
                <a:path w="4076700" h="5313680">
                  <a:moveTo>
                    <a:pt x="4076700" y="0"/>
                  </a:moveTo>
                  <a:lnTo>
                    <a:pt x="3939540" y="0"/>
                  </a:lnTo>
                  <a:lnTo>
                    <a:pt x="3939540" y="137160"/>
                  </a:lnTo>
                  <a:lnTo>
                    <a:pt x="3939540" y="5176520"/>
                  </a:lnTo>
                  <a:lnTo>
                    <a:pt x="137160" y="5176520"/>
                  </a:lnTo>
                  <a:lnTo>
                    <a:pt x="137160" y="137160"/>
                  </a:lnTo>
                  <a:lnTo>
                    <a:pt x="3939540" y="137160"/>
                  </a:lnTo>
                  <a:lnTo>
                    <a:pt x="3939540" y="0"/>
                  </a:lnTo>
                  <a:lnTo>
                    <a:pt x="0" y="0"/>
                  </a:lnTo>
                  <a:lnTo>
                    <a:pt x="0" y="137160"/>
                  </a:lnTo>
                  <a:lnTo>
                    <a:pt x="0" y="5176520"/>
                  </a:lnTo>
                  <a:lnTo>
                    <a:pt x="0" y="5313680"/>
                  </a:lnTo>
                  <a:lnTo>
                    <a:pt x="4076700" y="5313680"/>
                  </a:lnTo>
                  <a:lnTo>
                    <a:pt x="4076700" y="5176786"/>
                  </a:lnTo>
                  <a:lnTo>
                    <a:pt x="4076700" y="5176520"/>
                  </a:lnTo>
                  <a:lnTo>
                    <a:pt x="4076700" y="137160"/>
                  </a:lnTo>
                  <a:lnTo>
                    <a:pt x="4076700" y="136906"/>
                  </a:lnTo>
                  <a:lnTo>
                    <a:pt x="40767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891" y="675131"/>
              <a:ext cx="3622548" cy="486003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15696" y="631189"/>
              <a:ext cx="3710940" cy="4947920"/>
            </a:xfrm>
            <a:custGeom>
              <a:avLst/>
              <a:gdLst/>
              <a:ahLst/>
              <a:cxnLst/>
              <a:rect l="l" t="t" r="r" b="b"/>
              <a:pathLst>
                <a:path w="3710940" h="4947920">
                  <a:moveTo>
                    <a:pt x="3710940" y="0"/>
                  </a:moveTo>
                  <a:lnTo>
                    <a:pt x="3665220" y="0"/>
                  </a:lnTo>
                  <a:lnTo>
                    <a:pt x="3665220" y="45720"/>
                  </a:lnTo>
                  <a:lnTo>
                    <a:pt x="3665220" y="4902200"/>
                  </a:lnTo>
                  <a:lnTo>
                    <a:pt x="45720" y="4902200"/>
                  </a:lnTo>
                  <a:lnTo>
                    <a:pt x="45720" y="45720"/>
                  </a:lnTo>
                  <a:lnTo>
                    <a:pt x="3665220" y="45720"/>
                  </a:lnTo>
                  <a:lnTo>
                    <a:pt x="3665220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4902200"/>
                  </a:lnTo>
                  <a:lnTo>
                    <a:pt x="0" y="4947920"/>
                  </a:lnTo>
                  <a:lnTo>
                    <a:pt x="3710940" y="4947920"/>
                  </a:lnTo>
                  <a:lnTo>
                    <a:pt x="3710940" y="4902454"/>
                  </a:lnTo>
                  <a:lnTo>
                    <a:pt x="3710940" y="4902200"/>
                  </a:lnTo>
                  <a:lnTo>
                    <a:pt x="3710940" y="45720"/>
                  </a:lnTo>
                  <a:lnTo>
                    <a:pt x="3710940" y="45466"/>
                  </a:lnTo>
                  <a:lnTo>
                    <a:pt x="371094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</TotalTime>
  <Words>4922</Words>
  <Application>Microsoft Office PowerPoint</Application>
  <PresentationFormat>Custom</PresentationFormat>
  <Paragraphs>245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Wingdings 3</vt:lpstr>
      <vt:lpstr>Tw Cen MT</vt:lpstr>
      <vt:lpstr>Tw Cen MT Condensed</vt:lpstr>
      <vt:lpstr>Arial</vt:lpstr>
      <vt:lpstr>Times New Roman</vt:lpstr>
      <vt:lpstr>Verdana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TRA THEO NHAN ĐỀ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Lá»– Tráº§n ChÃ¢u Trá»“ng</dc:creator>
  <cp:lastModifiedBy>USER</cp:lastModifiedBy>
  <cp:revision>3</cp:revision>
  <dcterms:created xsi:type="dcterms:W3CDTF">2021-11-04T06:23:50Z</dcterms:created>
  <dcterms:modified xsi:type="dcterms:W3CDTF">2021-12-10T09:26:25Z</dcterms:modified>
</cp:coreProperties>
</file>